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551" r:id="rId5"/>
    <p:sldId id="552" r:id="rId6"/>
    <p:sldId id="523" r:id="rId7"/>
    <p:sldId id="539" r:id="rId8"/>
    <p:sldId id="544" r:id="rId9"/>
    <p:sldId id="545" r:id="rId10"/>
    <p:sldId id="546" r:id="rId11"/>
    <p:sldId id="547" r:id="rId12"/>
    <p:sldId id="548" r:id="rId13"/>
    <p:sldId id="549" r:id="rId14"/>
    <p:sldId id="550" r:id="rId15"/>
    <p:sldId id="53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C896"/>
    <a:srgbClr val="B3C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68" autoAdjust="0"/>
    <p:restoredTop sz="92049" autoAdjust="0"/>
  </p:normalViewPr>
  <p:slideViewPr>
    <p:cSldViewPr snapToGrid="0" snapToObjects="1">
      <p:cViewPr>
        <p:scale>
          <a:sx n="54" d="100"/>
          <a:sy n="54" d="100"/>
        </p:scale>
        <p:origin x="-132" y="-1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42" d="100"/>
          <a:sy n="42" d="100"/>
        </p:scale>
        <p:origin x="204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0A07D6-BED1-4D10-8BD2-E9DD9493EC61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D5ACF4-0EFA-4FC8-9656-BD1DFDCDBB87}">
      <dgm:prSet phldrT="[Text]"/>
      <dgm:spPr>
        <a:solidFill>
          <a:schemeClr val="accent3">
            <a:alpha val="50000"/>
          </a:schemeClr>
        </a:solidFill>
      </dgm:spPr>
      <dgm:t>
        <a:bodyPr/>
        <a:lstStyle/>
        <a:p>
          <a:r>
            <a:rPr lang="en-US" dirty="0" smtClean="0"/>
            <a:t>5G enabled cross-border CCAM services</a:t>
          </a:r>
          <a:endParaRPr lang="en-US" dirty="0"/>
        </a:p>
      </dgm:t>
    </dgm:pt>
    <dgm:pt modelId="{4B05929D-18D3-4D81-9655-E9437FBECEEC}" type="parTrans" cxnId="{441909AD-B4E8-4B25-AEC8-1A25E8153649}">
      <dgm:prSet/>
      <dgm:spPr/>
      <dgm:t>
        <a:bodyPr/>
        <a:lstStyle/>
        <a:p>
          <a:endParaRPr lang="en-US"/>
        </a:p>
      </dgm:t>
    </dgm:pt>
    <dgm:pt modelId="{26A969FB-301E-4CBC-82DA-F40AE56DD397}" type="sibTrans" cxnId="{441909AD-B4E8-4B25-AEC8-1A25E8153649}">
      <dgm:prSet/>
      <dgm:spPr/>
      <dgm:t>
        <a:bodyPr/>
        <a:lstStyle/>
        <a:p>
          <a:endParaRPr lang="en-US"/>
        </a:p>
      </dgm:t>
    </dgm:pt>
    <dgm:pt modelId="{9DDCC042-9065-4C61-9338-E831785FBF17}">
      <dgm:prSet phldrT="[Text]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dirty="0" smtClean="0"/>
            <a:t>Quality of life</a:t>
          </a:r>
          <a:endParaRPr lang="en-US" dirty="0"/>
        </a:p>
      </dgm:t>
    </dgm:pt>
    <dgm:pt modelId="{82E2893E-A6AC-45CA-9992-CD5BDE453609}" type="parTrans" cxnId="{2610282E-197C-4F05-AACA-BDA53C1A7E16}">
      <dgm:prSet/>
      <dgm:spPr/>
      <dgm:t>
        <a:bodyPr/>
        <a:lstStyle/>
        <a:p>
          <a:endParaRPr lang="en-US"/>
        </a:p>
      </dgm:t>
    </dgm:pt>
    <dgm:pt modelId="{6D5F7600-1B7F-4B24-A788-1E1B528290A8}" type="sibTrans" cxnId="{2610282E-197C-4F05-AACA-BDA53C1A7E16}">
      <dgm:prSet/>
      <dgm:spPr/>
      <dgm:t>
        <a:bodyPr/>
        <a:lstStyle/>
        <a:p>
          <a:endParaRPr lang="en-US"/>
        </a:p>
      </dgm:t>
    </dgm:pt>
    <dgm:pt modelId="{FBC928B5-5355-46F6-BF42-2FD6FF5915D9}">
      <dgm:prSet phldrT="[Text]"/>
      <dgm:spPr>
        <a:solidFill>
          <a:schemeClr val="accent4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dirty="0" smtClean="0"/>
            <a:t>Innovation ecosystem</a:t>
          </a:r>
          <a:endParaRPr lang="en-US" dirty="0"/>
        </a:p>
      </dgm:t>
    </dgm:pt>
    <dgm:pt modelId="{AAE105F8-14D3-47BC-AE62-430395F13FAC}" type="parTrans" cxnId="{5CD600E4-7E39-4688-B6F2-266BCEEBCC1F}">
      <dgm:prSet/>
      <dgm:spPr/>
      <dgm:t>
        <a:bodyPr/>
        <a:lstStyle/>
        <a:p>
          <a:endParaRPr lang="en-US"/>
        </a:p>
      </dgm:t>
    </dgm:pt>
    <dgm:pt modelId="{7E233E03-6719-4BDC-BA0B-568F5310DBAA}" type="sibTrans" cxnId="{5CD600E4-7E39-4688-B6F2-266BCEEBCC1F}">
      <dgm:prSet/>
      <dgm:spPr/>
      <dgm:t>
        <a:bodyPr/>
        <a:lstStyle/>
        <a:p>
          <a:endParaRPr lang="en-US"/>
        </a:p>
      </dgm:t>
    </dgm:pt>
    <dgm:pt modelId="{BD2B8AE1-4C74-405C-921D-9CA9332EA994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dirty="0" smtClean="0"/>
            <a:t>Economic analysis</a:t>
          </a:r>
          <a:endParaRPr lang="en-US" dirty="0"/>
        </a:p>
      </dgm:t>
    </dgm:pt>
    <dgm:pt modelId="{97204658-915B-482B-B12C-95A36A82CFC3}" type="parTrans" cxnId="{494C176A-5071-4C0B-80E1-2A07D4C5CEF1}">
      <dgm:prSet/>
      <dgm:spPr/>
      <dgm:t>
        <a:bodyPr/>
        <a:lstStyle/>
        <a:p>
          <a:endParaRPr lang="en-US"/>
        </a:p>
      </dgm:t>
    </dgm:pt>
    <dgm:pt modelId="{084BC459-0709-469A-B3B3-781C1FD90A0E}" type="sibTrans" cxnId="{494C176A-5071-4C0B-80E1-2A07D4C5CEF1}">
      <dgm:prSet/>
      <dgm:spPr/>
      <dgm:t>
        <a:bodyPr/>
        <a:lstStyle/>
        <a:p>
          <a:endParaRPr lang="en-US"/>
        </a:p>
      </dgm:t>
    </dgm:pt>
    <dgm:pt modelId="{FA78EA10-EC91-4657-9741-92DB15BC2249}">
      <dgm:prSet phldrT="[Text]"/>
      <dgm:spPr/>
      <dgm:t>
        <a:bodyPr/>
        <a:lstStyle/>
        <a:p>
          <a:endParaRPr lang="en-US" dirty="0"/>
        </a:p>
      </dgm:t>
    </dgm:pt>
    <dgm:pt modelId="{4F888201-C13A-48C0-84E3-B294D8966753}" type="parTrans" cxnId="{31690D7C-2AB8-4CB8-91EF-A5BF471E653A}">
      <dgm:prSet/>
      <dgm:spPr/>
      <dgm:t>
        <a:bodyPr/>
        <a:lstStyle/>
        <a:p>
          <a:endParaRPr lang="en-US"/>
        </a:p>
      </dgm:t>
    </dgm:pt>
    <dgm:pt modelId="{2C8E3CF9-6CD3-46B9-B198-7BDC113F2A40}" type="sibTrans" cxnId="{31690D7C-2AB8-4CB8-91EF-A5BF471E653A}">
      <dgm:prSet/>
      <dgm:spPr/>
      <dgm:t>
        <a:bodyPr/>
        <a:lstStyle/>
        <a:p>
          <a:endParaRPr lang="en-US"/>
        </a:p>
      </dgm:t>
    </dgm:pt>
    <dgm:pt modelId="{F82CEDFA-B12E-4B06-846B-26C2E9D0DE0E}" type="pres">
      <dgm:prSet presAssocID="{7C0A07D6-BED1-4D10-8BD2-E9DD9493EC6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54C83E-ADDB-46A1-ADE2-10AA20938C46}" type="pres">
      <dgm:prSet presAssocID="{7C0A07D6-BED1-4D10-8BD2-E9DD9493EC61}" presName="radial" presStyleCnt="0">
        <dgm:presLayoutVars>
          <dgm:animLvl val="ctr"/>
        </dgm:presLayoutVars>
      </dgm:prSet>
      <dgm:spPr/>
    </dgm:pt>
    <dgm:pt modelId="{38FBF9C9-3C8B-44A3-8E30-8B3264B434B2}" type="pres">
      <dgm:prSet presAssocID="{E1D5ACF4-0EFA-4FC8-9656-BD1DFDCDBB87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E69F5B44-E2D7-4071-BF9C-D550ED8C4ED6}" type="pres">
      <dgm:prSet presAssocID="{9DDCC042-9065-4C61-9338-E831785FBF17}" presName="node" presStyleLbl="vennNode1" presStyleIdx="1" presStyleCnt="4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5506B-D2C8-4BA2-AAB1-4F190A38EC93}" type="pres">
      <dgm:prSet presAssocID="{FBC928B5-5355-46F6-BF42-2FD6FF5915D9}" presName="node" presStyleLbl="vennNode1" presStyleIdx="2" presStyleCnt="4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7E4E4-9B95-4E78-AA96-B683E00C8295}" type="pres">
      <dgm:prSet presAssocID="{BD2B8AE1-4C74-405C-921D-9CA9332EA994}" presName="node" presStyleLbl="vennNode1" presStyleIdx="3" presStyleCnt="4" custScaleX="133100" custScaleY="133100" custRadScaleRad="103659" custRadScaleInc="-9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0EEFD4-6C48-4AE4-99D6-4904AB70F387}" type="presOf" srcId="{BD2B8AE1-4C74-405C-921D-9CA9332EA994}" destId="{B497E4E4-9B95-4E78-AA96-B683E00C8295}" srcOrd="0" destOrd="0" presId="urn:microsoft.com/office/officeart/2005/8/layout/radial3"/>
    <dgm:cxn modelId="{31690D7C-2AB8-4CB8-91EF-A5BF471E653A}" srcId="{7C0A07D6-BED1-4D10-8BD2-E9DD9493EC61}" destId="{FA78EA10-EC91-4657-9741-92DB15BC2249}" srcOrd="1" destOrd="0" parTransId="{4F888201-C13A-48C0-84E3-B294D8966753}" sibTransId="{2C8E3CF9-6CD3-46B9-B198-7BDC113F2A40}"/>
    <dgm:cxn modelId="{494C176A-5071-4C0B-80E1-2A07D4C5CEF1}" srcId="{E1D5ACF4-0EFA-4FC8-9656-BD1DFDCDBB87}" destId="{BD2B8AE1-4C74-405C-921D-9CA9332EA994}" srcOrd="2" destOrd="0" parTransId="{97204658-915B-482B-B12C-95A36A82CFC3}" sibTransId="{084BC459-0709-469A-B3B3-781C1FD90A0E}"/>
    <dgm:cxn modelId="{E6B15249-526F-4A91-A14A-3407BB7B2BD4}" type="presOf" srcId="{FBC928B5-5355-46F6-BF42-2FD6FF5915D9}" destId="{F905506B-D2C8-4BA2-AAB1-4F190A38EC93}" srcOrd="0" destOrd="0" presId="urn:microsoft.com/office/officeart/2005/8/layout/radial3"/>
    <dgm:cxn modelId="{2610282E-197C-4F05-AACA-BDA53C1A7E16}" srcId="{E1D5ACF4-0EFA-4FC8-9656-BD1DFDCDBB87}" destId="{9DDCC042-9065-4C61-9338-E831785FBF17}" srcOrd="0" destOrd="0" parTransId="{82E2893E-A6AC-45CA-9992-CD5BDE453609}" sibTransId="{6D5F7600-1B7F-4B24-A788-1E1B528290A8}"/>
    <dgm:cxn modelId="{ED6762BB-EFCA-4667-A09E-886D05AC8FA8}" type="presOf" srcId="{9DDCC042-9065-4C61-9338-E831785FBF17}" destId="{E69F5B44-E2D7-4071-BF9C-D550ED8C4ED6}" srcOrd="0" destOrd="0" presId="urn:microsoft.com/office/officeart/2005/8/layout/radial3"/>
    <dgm:cxn modelId="{5CD600E4-7E39-4688-B6F2-266BCEEBCC1F}" srcId="{E1D5ACF4-0EFA-4FC8-9656-BD1DFDCDBB87}" destId="{FBC928B5-5355-46F6-BF42-2FD6FF5915D9}" srcOrd="1" destOrd="0" parTransId="{AAE105F8-14D3-47BC-AE62-430395F13FAC}" sibTransId="{7E233E03-6719-4BDC-BA0B-568F5310DBAA}"/>
    <dgm:cxn modelId="{441909AD-B4E8-4B25-AEC8-1A25E8153649}" srcId="{7C0A07D6-BED1-4D10-8BD2-E9DD9493EC61}" destId="{E1D5ACF4-0EFA-4FC8-9656-BD1DFDCDBB87}" srcOrd="0" destOrd="0" parTransId="{4B05929D-18D3-4D81-9655-E9437FBECEEC}" sibTransId="{26A969FB-301E-4CBC-82DA-F40AE56DD397}"/>
    <dgm:cxn modelId="{4C318E50-E269-43F0-9700-2E81889E1DAE}" type="presOf" srcId="{E1D5ACF4-0EFA-4FC8-9656-BD1DFDCDBB87}" destId="{38FBF9C9-3C8B-44A3-8E30-8B3264B434B2}" srcOrd="0" destOrd="0" presId="urn:microsoft.com/office/officeart/2005/8/layout/radial3"/>
    <dgm:cxn modelId="{4053F461-AB8B-4AD3-B96A-6C1E85BD48BB}" type="presOf" srcId="{7C0A07D6-BED1-4D10-8BD2-E9DD9493EC61}" destId="{F82CEDFA-B12E-4B06-846B-26C2E9D0DE0E}" srcOrd="0" destOrd="0" presId="urn:microsoft.com/office/officeart/2005/8/layout/radial3"/>
    <dgm:cxn modelId="{2F661FD2-7495-40DC-902D-753F0687C24F}" type="presParOf" srcId="{F82CEDFA-B12E-4B06-846B-26C2E9D0DE0E}" destId="{2454C83E-ADDB-46A1-ADE2-10AA20938C46}" srcOrd="0" destOrd="0" presId="urn:microsoft.com/office/officeart/2005/8/layout/radial3"/>
    <dgm:cxn modelId="{791507EB-4C3E-40E0-BEF5-A60F10C2AFDE}" type="presParOf" srcId="{2454C83E-ADDB-46A1-ADE2-10AA20938C46}" destId="{38FBF9C9-3C8B-44A3-8E30-8B3264B434B2}" srcOrd="0" destOrd="0" presId="urn:microsoft.com/office/officeart/2005/8/layout/radial3"/>
    <dgm:cxn modelId="{AF6EF7AD-8ADD-4528-83AC-D09A11141EF1}" type="presParOf" srcId="{2454C83E-ADDB-46A1-ADE2-10AA20938C46}" destId="{E69F5B44-E2D7-4071-BF9C-D550ED8C4ED6}" srcOrd="1" destOrd="0" presId="urn:microsoft.com/office/officeart/2005/8/layout/radial3"/>
    <dgm:cxn modelId="{A0916C6F-2BEF-458D-9619-643AB630CCD9}" type="presParOf" srcId="{2454C83E-ADDB-46A1-ADE2-10AA20938C46}" destId="{F905506B-D2C8-4BA2-AAB1-4F190A38EC93}" srcOrd="2" destOrd="0" presId="urn:microsoft.com/office/officeart/2005/8/layout/radial3"/>
    <dgm:cxn modelId="{68166271-EF68-4623-B23F-62E73C4D02E8}" type="presParOf" srcId="{2454C83E-ADDB-46A1-ADE2-10AA20938C46}" destId="{B497E4E4-9B95-4E78-AA96-B683E00C8295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A0B174-85F4-4A5B-8F2E-00599D205F2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A2ED95D-70B5-4559-AC06-4651ED0A2A02}">
      <dgm:prSet phldrT="[Text]" custT="1"/>
      <dgm:spPr/>
      <dgm:t>
        <a:bodyPr/>
        <a:lstStyle/>
        <a:p>
          <a:pPr algn="l"/>
          <a:r>
            <a:rPr lang="en-US" sz="2000" dirty="0"/>
            <a:t>Financial Net Present Value (ENPV)</a:t>
          </a:r>
        </a:p>
        <a:p>
          <a:pPr algn="l"/>
          <a:r>
            <a:rPr lang="en-US" sz="2000" dirty="0"/>
            <a:t>Financial Rate of Return (FRR)</a:t>
          </a:r>
          <a:endParaRPr lang="pt-PT" sz="2000" dirty="0"/>
        </a:p>
      </dgm:t>
    </dgm:pt>
    <dgm:pt modelId="{69ECA662-A451-4566-87AE-CED9855C6244}" type="parTrans" cxnId="{28FD24DF-813A-4C4D-9751-632BF1F560D4}">
      <dgm:prSet/>
      <dgm:spPr/>
      <dgm:t>
        <a:bodyPr/>
        <a:lstStyle/>
        <a:p>
          <a:endParaRPr lang="pt-PT"/>
        </a:p>
      </dgm:t>
    </dgm:pt>
    <dgm:pt modelId="{4A813BCE-A183-4187-AB53-C60C4B4C7055}" type="sibTrans" cxnId="{28FD24DF-813A-4C4D-9751-632BF1F560D4}">
      <dgm:prSet/>
      <dgm:spPr/>
      <dgm:t>
        <a:bodyPr/>
        <a:lstStyle/>
        <a:p>
          <a:endParaRPr lang="pt-PT"/>
        </a:p>
      </dgm:t>
    </dgm:pt>
    <dgm:pt modelId="{10FBD92B-1421-4A79-96EF-0762D3DBE5E5}">
      <dgm:prSet phldrT="[Text]" custT="1"/>
      <dgm:spPr/>
      <dgm:t>
        <a:bodyPr/>
        <a:lstStyle/>
        <a:p>
          <a:pPr algn="l"/>
          <a:endParaRPr lang="en-US" sz="1800" b="0" dirty="0"/>
        </a:p>
        <a:p>
          <a:pPr algn="l"/>
          <a:r>
            <a:rPr lang="en-US" sz="1800" b="0" dirty="0"/>
            <a:t>Economic Net Present Value (ENPV) </a:t>
          </a:r>
        </a:p>
        <a:p>
          <a:pPr algn="l"/>
          <a:r>
            <a:rPr lang="en-US" sz="1800" b="0" dirty="0"/>
            <a:t>Economic Rate of Return (ERR) </a:t>
          </a:r>
        </a:p>
        <a:p>
          <a:pPr algn="l"/>
          <a:r>
            <a:rPr lang="en-US" sz="1800" b="0" dirty="0"/>
            <a:t>Economic Benefit to Cost Ratio (E B/C) </a:t>
          </a:r>
        </a:p>
        <a:p>
          <a:pPr algn="ctr"/>
          <a:endParaRPr lang="pt-PT" sz="2400" dirty="0"/>
        </a:p>
      </dgm:t>
    </dgm:pt>
    <dgm:pt modelId="{6AC3F885-5F5E-428F-953C-B0424A1BA0AE}" type="parTrans" cxnId="{63C8C839-DC5B-41DE-8A63-F11485DD20B3}">
      <dgm:prSet/>
      <dgm:spPr/>
      <dgm:t>
        <a:bodyPr/>
        <a:lstStyle/>
        <a:p>
          <a:endParaRPr lang="pt-PT"/>
        </a:p>
      </dgm:t>
    </dgm:pt>
    <dgm:pt modelId="{8F9181E9-E7A4-4D2D-918E-E35B6CF6CFDE}" type="sibTrans" cxnId="{63C8C839-DC5B-41DE-8A63-F11485DD20B3}">
      <dgm:prSet/>
      <dgm:spPr/>
      <dgm:t>
        <a:bodyPr/>
        <a:lstStyle/>
        <a:p>
          <a:endParaRPr lang="pt-PT"/>
        </a:p>
      </dgm:t>
    </dgm:pt>
    <dgm:pt modelId="{36B4559F-8E9E-4BDC-A41E-8554F2308B87}">
      <dgm:prSet custT="1"/>
      <dgm:spPr/>
      <dgm:t>
        <a:bodyPr/>
        <a:lstStyle/>
        <a:p>
          <a:pPr algn="l"/>
          <a:r>
            <a:rPr lang="pt-PT" sz="2000" dirty="0" err="1"/>
            <a:t>Sensitivity</a:t>
          </a:r>
          <a:r>
            <a:rPr lang="pt-PT" sz="2000" dirty="0"/>
            <a:t> </a:t>
          </a:r>
          <a:r>
            <a:rPr lang="pt-PT" sz="2000" dirty="0" err="1"/>
            <a:t>analysis</a:t>
          </a:r>
          <a:endParaRPr lang="pt-PT" sz="2000" dirty="0"/>
        </a:p>
        <a:p>
          <a:pPr algn="l"/>
          <a:r>
            <a:rPr lang="en-US" sz="2000" dirty="0"/>
            <a:t>Qualitative risk analysis </a:t>
          </a:r>
        </a:p>
        <a:p>
          <a:pPr algn="l"/>
          <a:r>
            <a:rPr lang="en-US" sz="2000" dirty="0"/>
            <a:t>Quantitative risk analysis</a:t>
          </a:r>
          <a:r>
            <a:rPr lang="pt-PT" sz="2000" dirty="0"/>
            <a:t> </a:t>
          </a:r>
          <a:endParaRPr lang="pt-PT" sz="2400" dirty="0"/>
        </a:p>
      </dgm:t>
    </dgm:pt>
    <dgm:pt modelId="{1D0F3BF4-66B2-4698-B6A8-3798C2853993}" type="parTrans" cxnId="{39FF6E9F-AD8A-4B54-869D-5E257E95F8A0}">
      <dgm:prSet/>
      <dgm:spPr/>
      <dgm:t>
        <a:bodyPr/>
        <a:lstStyle/>
        <a:p>
          <a:endParaRPr lang="pt-PT"/>
        </a:p>
      </dgm:t>
    </dgm:pt>
    <dgm:pt modelId="{E7583000-900E-4ADC-B458-0E72523E0EB0}" type="sibTrans" cxnId="{39FF6E9F-AD8A-4B54-869D-5E257E95F8A0}">
      <dgm:prSet/>
      <dgm:spPr/>
      <dgm:t>
        <a:bodyPr/>
        <a:lstStyle/>
        <a:p>
          <a:endParaRPr lang="pt-PT"/>
        </a:p>
      </dgm:t>
    </dgm:pt>
    <dgm:pt modelId="{C7D593E3-E318-4D24-9E55-ED248667863A}" type="pres">
      <dgm:prSet presAssocID="{5CA0B174-85F4-4A5B-8F2E-00599D205F2B}" presName="linearFlow" presStyleCnt="0">
        <dgm:presLayoutVars>
          <dgm:dir/>
          <dgm:resizeHandles val="exact"/>
        </dgm:presLayoutVars>
      </dgm:prSet>
      <dgm:spPr/>
    </dgm:pt>
    <dgm:pt modelId="{5C5B8913-D2C8-478B-A848-4E8297EE09D6}" type="pres">
      <dgm:prSet presAssocID="{DA2ED95D-70B5-4559-AC06-4651ED0A2A02}" presName="composite" presStyleCnt="0"/>
      <dgm:spPr/>
    </dgm:pt>
    <dgm:pt modelId="{DAFBCCBF-CD9B-4294-9899-A49010CC81B8}" type="pres">
      <dgm:prSet presAssocID="{DA2ED95D-70B5-4559-AC06-4651ED0A2A02}" presName="imgShp" presStyleLbl="fgImgPlace1" presStyleIdx="0" presStyleCnt="3" custLinFactNeighborX="12558" custLinFactNeighborY="9624"/>
      <dgm:spPr>
        <a:blipFill dpi="0" rotWithShape="1">
          <a:blip xmlns:r="http://schemas.openxmlformats.org/officeDocument/2006/relationships" r:embed="rId1"/>
          <a:srcRect/>
          <a:stretch>
            <a:fillRect l="-112576" t="-55794" r="-120267" b="-75346"/>
          </a:stretch>
        </a:blipFill>
      </dgm:spPr>
    </dgm:pt>
    <dgm:pt modelId="{8E792C3E-55A0-40EB-B60A-33EB50F07281}" type="pres">
      <dgm:prSet presAssocID="{DA2ED95D-70B5-4559-AC06-4651ED0A2A02}" presName="txShp" presStyleLbl="node1" presStyleIdx="0" presStyleCnt="3" custScaleX="119130" custLinFactNeighborX="10610" custLinFactNeighborY="-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65B50-8F9A-4215-AA5A-D4C8339E9955}" type="pres">
      <dgm:prSet presAssocID="{4A813BCE-A183-4187-AB53-C60C4B4C7055}" presName="spacing" presStyleCnt="0"/>
      <dgm:spPr/>
    </dgm:pt>
    <dgm:pt modelId="{C9DDF231-4C0F-4C95-A84A-2B25E52162CA}" type="pres">
      <dgm:prSet presAssocID="{10FBD92B-1421-4A79-96EF-0762D3DBE5E5}" presName="composite" presStyleCnt="0"/>
      <dgm:spPr/>
    </dgm:pt>
    <dgm:pt modelId="{25CC65F2-F1EF-4B66-B605-879049825BB5}" type="pres">
      <dgm:prSet presAssocID="{10FBD92B-1421-4A79-96EF-0762D3DBE5E5}" presName="imgShp" presStyleLbl="fgImgPlac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1325" t="-64843" r="-181439" b="-101883"/>
          </a:stretch>
        </a:blipFill>
      </dgm:spPr>
    </dgm:pt>
    <dgm:pt modelId="{600BDFB8-F467-4653-94BA-3AB349941E30}" type="pres">
      <dgm:prSet presAssocID="{10FBD92B-1421-4A79-96EF-0762D3DBE5E5}" presName="txShp" presStyleLbl="node1" presStyleIdx="1" presStyleCnt="3" custScaleX="119133" custScaleY="116614" custLinFactNeighborX="10694" custLinFactNeighborY="-2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7D665-7557-4752-91F8-A21D686477F3}" type="pres">
      <dgm:prSet presAssocID="{8F9181E9-E7A4-4D2D-918E-E35B6CF6CFDE}" presName="spacing" presStyleCnt="0"/>
      <dgm:spPr/>
    </dgm:pt>
    <dgm:pt modelId="{A8437967-7AC4-431B-A89D-36ABA04E94F6}" type="pres">
      <dgm:prSet presAssocID="{36B4559F-8E9E-4BDC-A41E-8554F2308B87}" presName="composite" presStyleCnt="0"/>
      <dgm:spPr/>
    </dgm:pt>
    <dgm:pt modelId="{CB3D3006-7AAC-4E6F-9A6F-BE3BF293CF37}" type="pres">
      <dgm:prSet presAssocID="{36B4559F-8E9E-4BDC-A41E-8554F2308B87}" presName="imgShp" presStyleLbl="fgImgPlace1" presStyleIdx="2" presStyleCnt="3"/>
      <dgm:spPr>
        <a:blipFill dpi="0" rotWithShape="1">
          <a:blip xmlns:r="http://schemas.openxmlformats.org/officeDocument/2006/relationships" r:embed="rId3"/>
          <a:srcRect/>
          <a:stretch>
            <a:fillRect l="-51990" t="-69638" r="-58542" b="-49316"/>
          </a:stretch>
        </a:blipFill>
      </dgm:spPr>
    </dgm:pt>
    <dgm:pt modelId="{09861430-5FEF-4A9E-A8BE-50E996049F44}" type="pres">
      <dgm:prSet presAssocID="{36B4559F-8E9E-4BDC-A41E-8554F2308B87}" presName="txShp" presStyleLbl="node1" presStyleIdx="2" presStyleCnt="3" custScaleX="119133" custLinFactNeighborX="10937" custLinFactNeighborY="-2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C8C839-DC5B-41DE-8A63-F11485DD20B3}" srcId="{5CA0B174-85F4-4A5B-8F2E-00599D205F2B}" destId="{10FBD92B-1421-4A79-96EF-0762D3DBE5E5}" srcOrd="1" destOrd="0" parTransId="{6AC3F885-5F5E-428F-953C-B0424A1BA0AE}" sibTransId="{8F9181E9-E7A4-4D2D-918E-E35B6CF6CFDE}"/>
    <dgm:cxn modelId="{68A46D42-DFCF-4C46-B3A4-A8C6DA03B66F}" type="presOf" srcId="{36B4559F-8E9E-4BDC-A41E-8554F2308B87}" destId="{09861430-5FEF-4A9E-A8BE-50E996049F44}" srcOrd="0" destOrd="0" presId="urn:microsoft.com/office/officeart/2005/8/layout/vList3"/>
    <dgm:cxn modelId="{2F602D38-F321-44E5-BDE3-F2D4F0053901}" type="presOf" srcId="{5CA0B174-85F4-4A5B-8F2E-00599D205F2B}" destId="{C7D593E3-E318-4D24-9E55-ED248667863A}" srcOrd="0" destOrd="0" presId="urn:microsoft.com/office/officeart/2005/8/layout/vList3"/>
    <dgm:cxn modelId="{28FD24DF-813A-4C4D-9751-632BF1F560D4}" srcId="{5CA0B174-85F4-4A5B-8F2E-00599D205F2B}" destId="{DA2ED95D-70B5-4559-AC06-4651ED0A2A02}" srcOrd="0" destOrd="0" parTransId="{69ECA662-A451-4566-87AE-CED9855C6244}" sibTransId="{4A813BCE-A183-4187-AB53-C60C4B4C7055}"/>
    <dgm:cxn modelId="{39FF6E9F-AD8A-4B54-869D-5E257E95F8A0}" srcId="{5CA0B174-85F4-4A5B-8F2E-00599D205F2B}" destId="{36B4559F-8E9E-4BDC-A41E-8554F2308B87}" srcOrd="2" destOrd="0" parTransId="{1D0F3BF4-66B2-4698-B6A8-3798C2853993}" sibTransId="{E7583000-900E-4ADC-B458-0E72523E0EB0}"/>
    <dgm:cxn modelId="{B1D5050B-359D-43EB-86E5-E9830AA1E1B4}" type="presOf" srcId="{10FBD92B-1421-4A79-96EF-0762D3DBE5E5}" destId="{600BDFB8-F467-4653-94BA-3AB349941E30}" srcOrd="0" destOrd="0" presId="urn:microsoft.com/office/officeart/2005/8/layout/vList3"/>
    <dgm:cxn modelId="{9761E2EE-DEAC-46D1-9FDB-D70F383BA2DE}" type="presOf" srcId="{DA2ED95D-70B5-4559-AC06-4651ED0A2A02}" destId="{8E792C3E-55A0-40EB-B60A-33EB50F07281}" srcOrd="0" destOrd="0" presId="urn:microsoft.com/office/officeart/2005/8/layout/vList3"/>
    <dgm:cxn modelId="{B2B37EBF-53A6-46CA-B2A6-4137DCD8DBA7}" type="presParOf" srcId="{C7D593E3-E318-4D24-9E55-ED248667863A}" destId="{5C5B8913-D2C8-478B-A848-4E8297EE09D6}" srcOrd="0" destOrd="0" presId="urn:microsoft.com/office/officeart/2005/8/layout/vList3"/>
    <dgm:cxn modelId="{4037343B-0B3D-4CDA-A72F-15A5342E894A}" type="presParOf" srcId="{5C5B8913-D2C8-478B-A848-4E8297EE09D6}" destId="{DAFBCCBF-CD9B-4294-9899-A49010CC81B8}" srcOrd="0" destOrd="0" presId="urn:microsoft.com/office/officeart/2005/8/layout/vList3"/>
    <dgm:cxn modelId="{E9A04A34-3F0F-4034-A8E1-1E182E7AEAB9}" type="presParOf" srcId="{5C5B8913-D2C8-478B-A848-4E8297EE09D6}" destId="{8E792C3E-55A0-40EB-B60A-33EB50F07281}" srcOrd="1" destOrd="0" presId="urn:microsoft.com/office/officeart/2005/8/layout/vList3"/>
    <dgm:cxn modelId="{87E929E8-D987-47EB-83FF-7BA36DBDD079}" type="presParOf" srcId="{C7D593E3-E318-4D24-9E55-ED248667863A}" destId="{31F65B50-8F9A-4215-AA5A-D4C8339E9955}" srcOrd="1" destOrd="0" presId="urn:microsoft.com/office/officeart/2005/8/layout/vList3"/>
    <dgm:cxn modelId="{1A3D962E-F4D6-4FBD-AC03-5FFE76665DB9}" type="presParOf" srcId="{C7D593E3-E318-4D24-9E55-ED248667863A}" destId="{C9DDF231-4C0F-4C95-A84A-2B25E52162CA}" srcOrd="2" destOrd="0" presId="urn:microsoft.com/office/officeart/2005/8/layout/vList3"/>
    <dgm:cxn modelId="{DBC1D8FA-4CA7-478B-B727-9AA6DBF6AFD2}" type="presParOf" srcId="{C9DDF231-4C0F-4C95-A84A-2B25E52162CA}" destId="{25CC65F2-F1EF-4B66-B605-879049825BB5}" srcOrd="0" destOrd="0" presId="urn:microsoft.com/office/officeart/2005/8/layout/vList3"/>
    <dgm:cxn modelId="{9FAAB1F8-19D4-4C1E-9705-FF8E486FAD36}" type="presParOf" srcId="{C9DDF231-4C0F-4C95-A84A-2B25E52162CA}" destId="{600BDFB8-F467-4653-94BA-3AB349941E30}" srcOrd="1" destOrd="0" presId="urn:microsoft.com/office/officeart/2005/8/layout/vList3"/>
    <dgm:cxn modelId="{C6EC95CC-9468-45ED-8718-85972A846104}" type="presParOf" srcId="{C7D593E3-E318-4D24-9E55-ED248667863A}" destId="{F7F7D665-7557-4752-91F8-A21D686477F3}" srcOrd="3" destOrd="0" presId="urn:microsoft.com/office/officeart/2005/8/layout/vList3"/>
    <dgm:cxn modelId="{E4C4B0BC-CF71-4FFE-90E8-464A543DF331}" type="presParOf" srcId="{C7D593E3-E318-4D24-9E55-ED248667863A}" destId="{A8437967-7AC4-431B-A89D-36ABA04E94F6}" srcOrd="4" destOrd="0" presId="urn:microsoft.com/office/officeart/2005/8/layout/vList3"/>
    <dgm:cxn modelId="{67CE86F9-55EB-4021-A869-3816E976353A}" type="presParOf" srcId="{A8437967-7AC4-431B-A89D-36ABA04E94F6}" destId="{CB3D3006-7AAC-4E6F-9A6F-BE3BF293CF37}" srcOrd="0" destOrd="0" presId="urn:microsoft.com/office/officeart/2005/8/layout/vList3"/>
    <dgm:cxn modelId="{D351FB4D-23F5-44CB-94D1-664AFADD5937}" type="presParOf" srcId="{A8437967-7AC4-431B-A89D-36ABA04E94F6}" destId="{09861430-5FEF-4A9E-A8BE-50E996049F4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A0B174-85F4-4A5B-8F2E-00599D205F2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</dgm:pt>
    <dgm:pt modelId="{DA2ED95D-70B5-4559-AC06-4651ED0A2A02}">
      <dgm:prSet phldrT="[Text]"/>
      <dgm:spPr/>
      <dgm:t>
        <a:bodyPr/>
        <a:lstStyle/>
        <a:p>
          <a:r>
            <a:rPr lang="en-US" b="1" dirty="0"/>
            <a:t>Characterization and identification of benefits and costs</a:t>
          </a:r>
          <a:endParaRPr lang="pt-PT" dirty="0"/>
        </a:p>
      </dgm:t>
    </dgm:pt>
    <dgm:pt modelId="{69ECA662-A451-4566-87AE-CED9855C6244}" type="parTrans" cxnId="{28FD24DF-813A-4C4D-9751-632BF1F560D4}">
      <dgm:prSet/>
      <dgm:spPr/>
      <dgm:t>
        <a:bodyPr/>
        <a:lstStyle/>
        <a:p>
          <a:endParaRPr lang="pt-PT"/>
        </a:p>
      </dgm:t>
    </dgm:pt>
    <dgm:pt modelId="{4A813BCE-A183-4187-AB53-C60C4B4C7055}" type="sibTrans" cxnId="{28FD24DF-813A-4C4D-9751-632BF1F560D4}">
      <dgm:prSet/>
      <dgm:spPr/>
      <dgm:t>
        <a:bodyPr/>
        <a:lstStyle/>
        <a:p>
          <a:endParaRPr lang="pt-PT"/>
        </a:p>
      </dgm:t>
    </dgm:pt>
    <dgm:pt modelId="{10FBD92B-1421-4A79-96EF-0762D3DBE5E5}">
      <dgm:prSet phldrT="[Text]"/>
      <dgm:spPr/>
      <dgm:t>
        <a:bodyPr/>
        <a:lstStyle/>
        <a:p>
          <a:r>
            <a:rPr lang="en-US" b="1" dirty="0"/>
            <a:t>Collection of data for benefit estimation</a:t>
          </a:r>
          <a:endParaRPr lang="pt-PT" dirty="0"/>
        </a:p>
      </dgm:t>
    </dgm:pt>
    <dgm:pt modelId="{6AC3F885-5F5E-428F-953C-B0424A1BA0AE}" type="parTrans" cxnId="{63C8C839-DC5B-41DE-8A63-F11485DD20B3}">
      <dgm:prSet/>
      <dgm:spPr/>
      <dgm:t>
        <a:bodyPr/>
        <a:lstStyle/>
        <a:p>
          <a:endParaRPr lang="pt-PT"/>
        </a:p>
      </dgm:t>
    </dgm:pt>
    <dgm:pt modelId="{8F9181E9-E7A4-4D2D-918E-E35B6CF6CFDE}" type="sibTrans" cxnId="{63C8C839-DC5B-41DE-8A63-F11485DD20B3}">
      <dgm:prSet/>
      <dgm:spPr/>
      <dgm:t>
        <a:bodyPr/>
        <a:lstStyle/>
        <a:p>
          <a:endParaRPr lang="pt-PT"/>
        </a:p>
      </dgm:t>
    </dgm:pt>
    <dgm:pt modelId="{4C1455EE-DC59-4CC0-9176-E5ECBA0BCDFA}">
      <dgm:prSet phldrT="[Text]"/>
      <dgm:spPr/>
      <dgm:t>
        <a:bodyPr/>
        <a:lstStyle/>
        <a:p>
          <a:r>
            <a:rPr lang="en-US" b="1" dirty="0"/>
            <a:t>Analysis &amp; Key indicators</a:t>
          </a:r>
          <a:endParaRPr lang="pt-PT" dirty="0"/>
        </a:p>
      </dgm:t>
    </dgm:pt>
    <dgm:pt modelId="{CB987278-EFCF-49B2-A126-0CA316210BFB}" type="parTrans" cxnId="{96561845-555D-46CC-9F9C-64B0E33C20C2}">
      <dgm:prSet/>
      <dgm:spPr/>
      <dgm:t>
        <a:bodyPr/>
        <a:lstStyle/>
        <a:p>
          <a:endParaRPr lang="pt-PT"/>
        </a:p>
      </dgm:t>
    </dgm:pt>
    <dgm:pt modelId="{D4A98398-05F0-4DCA-9BDC-B56CC9D4681C}" type="sibTrans" cxnId="{96561845-555D-46CC-9F9C-64B0E33C20C2}">
      <dgm:prSet/>
      <dgm:spPr/>
      <dgm:t>
        <a:bodyPr/>
        <a:lstStyle/>
        <a:p>
          <a:endParaRPr lang="pt-PT"/>
        </a:p>
      </dgm:t>
    </dgm:pt>
    <dgm:pt modelId="{36B4559F-8E9E-4BDC-A41E-8554F2308B87}">
      <dgm:prSet/>
      <dgm:spPr/>
      <dgm:t>
        <a:bodyPr/>
        <a:lstStyle/>
        <a:p>
          <a:r>
            <a:rPr lang="en-US" b="1" dirty="0"/>
            <a:t>Collection of data on deployment costs</a:t>
          </a:r>
          <a:endParaRPr lang="pt-PT" dirty="0"/>
        </a:p>
      </dgm:t>
    </dgm:pt>
    <dgm:pt modelId="{1D0F3BF4-66B2-4698-B6A8-3798C2853993}" type="parTrans" cxnId="{39FF6E9F-AD8A-4B54-869D-5E257E95F8A0}">
      <dgm:prSet/>
      <dgm:spPr/>
      <dgm:t>
        <a:bodyPr/>
        <a:lstStyle/>
        <a:p>
          <a:endParaRPr lang="pt-PT"/>
        </a:p>
      </dgm:t>
    </dgm:pt>
    <dgm:pt modelId="{E7583000-900E-4ADC-B458-0E72523E0EB0}" type="sibTrans" cxnId="{39FF6E9F-AD8A-4B54-869D-5E257E95F8A0}">
      <dgm:prSet/>
      <dgm:spPr/>
      <dgm:t>
        <a:bodyPr/>
        <a:lstStyle/>
        <a:p>
          <a:endParaRPr lang="pt-PT"/>
        </a:p>
      </dgm:t>
    </dgm:pt>
    <dgm:pt modelId="{6DFA0F29-085F-47E6-ADE6-C1AEC2344643}" type="pres">
      <dgm:prSet presAssocID="{5CA0B174-85F4-4A5B-8F2E-00599D205F2B}" presName="Name0" presStyleCnt="0">
        <dgm:presLayoutVars>
          <dgm:dir/>
          <dgm:animLvl val="lvl"/>
          <dgm:resizeHandles val="exact"/>
        </dgm:presLayoutVars>
      </dgm:prSet>
      <dgm:spPr/>
    </dgm:pt>
    <dgm:pt modelId="{D7E0C795-A6B8-4DF4-A3E4-3E334BB6DD3B}" type="pres">
      <dgm:prSet presAssocID="{4C1455EE-DC59-4CC0-9176-E5ECBA0BCDFA}" presName="boxAndChildren" presStyleCnt="0"/>
      <dgm:spPr/>
    </dgm:pt>
    <dgm:pt modelId="{58F8F215-4F28-450D-BDF2-5111069AA5A3}" type="pres">
      <dgm:prSet presAssocID="{4C1455EE-DC59-4CC0-9176-E5ECBA0BCDFA}" presName="parentTextBox" presStyleLbl="node1" presStyleIdx="0" presStyleCnt="4"/>
      <dgm:spPr/>
      <dgm:t>
        <a:bodyPr/>
        <a:lstStyle/>
        <a:p>
          <a:endParaRPr lang="en-US"/>
        </a:p>
      </dgm:t>
    </dgm:pt>
    <dgm:pt modelId="{8F29F9B0-46D2-49A1-A4EB-8EB35A723135}" type="pres">
      <dgm:prSet presAssocID="{E7583000-900E-4ADC-B458-0E72523E0EB0}" presName="sp" presStyleCnt="0"/>
      <dgm:spPr/>
    </dgm:pt>
    <dgm:pt modelId="{0C1DE401-D64B-4034-9354-FAAF23479F15}" type="pres">
      <dgm:prSet presAssocID="{36B4559F-8E9E-4BDC-A41E-8554F2308B87}" presName="arrowAndChildren" presStyleCnt="0"/>
      <dgm:spPr/>
    </dgm:pt>
    <dgm:pt modelId="{B4459C3F-B0C3-4CB4-98C8-3BF7B5B6C3F5}" type="pres">
      <dgm:prSet presAssocID="{36B4559F-8E9E-4BDC-A41E-8554F2308B87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B65E4AD7-8AC2-4182-A0AE-00A37E00D593}" type="pres">
      <dgm:prSet presAssocID="{8F9181E9-E7A4-4D2D-918E-E35B6CF6CFDE}" presName="sp" presStyleCnt="0"/>
      <dgm:spPr/>
    </dgm:pt>
    <dgm:pt modelId="{E2A00887-2854-4130-8843-FEB4F2B56974}" type="pres">
      <dgm:prSet presAssocID="{10FBD92B-1421-4A79-96EF-0762D3DBE5E5}" presName="arrowAndChildren" presStyleCnt="0"/>
      <dgm:spPr/>
    </dgm:pt>
    <dgm:pt modelId="{602127A2-EEF8-45F2-B966-81EA43FF484F}" type="pres">
      <dgm:prSet presAssocID="{10FBD92B-1421-4A79-96EF-0762D3DBE5E5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23C5F748-A02E-49D8-AFB9-8F9E4D7CFD66}" type="pres">
      <dgm:prSet presAssocID="{4A813BCE-A183-4187-AB53-C60C4B4C7055}" presName="sp" presStyleCnt="0"/>
      <dgm:spPr/>
    </dgm:pt>
    <dgm:pt modelId="{60805F48-870D-4BF4-9A96-BC30BBD1207F}" type="pres">
      <dgm:prSet presAssocID="{DA2ED95D-70B5-4559-AC06-4651ED0A2A02}" presName="arrowAndChildren" presStyleCnt="0"/>
      <dgm:spPr/>
    </dgm:pt>
    <dgm:pt modelId="{9B5F7AC3-39B2-4995-86C0-890A8C4C686E}" type="pres">
      <dgm:prSet presAssocID="{DA2ED95D-70B5-4559-AC06-4651ED0A2A02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63C8C839-DC5B-41DE-8A63-F11485DD20B3}" srcId="{5CA0B174-85F4-4A5B-8F2E-00599D205F2B}" destId="{10FBD92B-1421-4A79-96EF-0762D3DBE5E5}" srcOrd="1" destOrd="0" parTransId="{6AC3F885-5F5E-428F-953C-B0424A1BA0AE}" sibTransId="{8F9181E9-E7A4-4D2D-918E-E35B6CF6CFDE}"/>
    <dgm:cxn modelId="{6A08E683-2DCD-4DBC-8FE6-F22656A342F4}" type="presOf" srcId="{10FBD92B-1421-4A79-96EF-0762D3DBE5E5}" destId="{602127A2-EEF8-45F2-B966-81EA43FF484F}" srcOrd="0" destOrd="0" presId="urn:microsoft.com/office/officeart/2005/8/layout/process4"/>
    <dgm:cxn modelId="{F559B15A-E238-4A8D-8B94-10F529AB6A58}" type="presOf" srcId="{DA2ED95D-70B5-4559-AC06-4651ED0A2A02}" destId="{9B5F7AC3-39B2-4995-86C0-890A8C4C686E}" srcOrd="0" destOrd="0" presId="urn:microsoft.com/office/officeart/2005/8/layout/process4"/>
    <dgm:cxn modelId="{AEF686B9-3A64-4B0C-BD28-5A5BB378BA59}" type="presOf" srcId="{36B4559F-8E9E-4BDC-A41E-8554F2308B87}" destId="{B4459C3F-B0C3-4CB4-98C8-3BF7B5B6C3F5}" srcOrd="0" destOrd="0" presId="urn:microsoft.com/office/officeart/2005/8/layout/process4"/>
    <dgm:cxn modelId="{96561845-555D-46CC-9F9C-64B0E33C20C2}" srcId="{5CA0B174-85F4-4A5B-8F2E-00599D205F2B}" destId="{4C1455EE-DC59-4CC0-9176-E5ECBA0BCDFA}" srcOrd="3" destOrd="0" parTransId="{CB987278-EFCF-49B2-A126-0CA316210BFB}" sibTransId="{D4A98398-05F0-4DCA-9BDC-B56CC9D4681C}"/>
    <dgm:cxn modelId="{28FD24DF-813A-4C4D-9751-632BF1F560D4}" srcId="{5CA0B174-85F4-4A5B-8F2E-00599D205F2B}" destId="{DA2ED95D-70B5-4559-AC06-4651ED0A2A02}" srcOrd="0" destOrd="0" parTransId="{69ECA662-A451-4566-87AE-CED9855C6244}" sibTransId="{4A813BCE-A183-4187-AB53-C60C4B4C7055}"/>
    <dgm:cxn modelId="{21D5E1BF-AECE-4678-9D1A-897EF30B3BB1}" type="presOf" srcId="{5CA0B174-85F4-4A5B-8F2E-00599D205F2B}" destId="{6DFA0F29-085F-47E6-ADE6-C1AEC2344643}" srcOrd="0" destOrd="0" presId="urn:microsoft.com/office/officeart/2005/8/layout/process4"/>
    <dgm:cxn modelId="{39FF6E9F-AD8A-4B54-869D-5E257E95F8A0}" srcId="{5CA0B174-85F4-4A5B-8F2E-00599D205F2B}" destId="{36B4559F-8E9E-4BDC-A41E-8554F2308B87}" srcOrd="2" destOrd="0" parTransId="{1D0F3BF4-66B2-4698-B6A8-3798C2853993}" sibTransId="{E7583000-900E-4ADC-B458-0E72523E0EB0}"/>
    <dgm:cxn modelId="{9C745400-3C18-42F0-8B5A-5648504742FD}" type="presOf" srcId="{4C1455EE-DC59-4CC0-9176-E5ECBA0BCDFA}" destId="{58F8F215-4F28-450D-BDF2-5111069AA5A3}" srcOrd="0" destOrd="0" presId="urn:microsoft.com/office/officeart/2005/8/layout/process4"/>
    <dgm:cxn modelId="{1AD56B70-6FB7-4EB8-93B0-C9979F12BFD2}" type="presParOf" srcId="{6DFA0F29-085F-47E6-ADE6-C1AEC2344643}" destId="{D7E0C795-A6B8-4DF4-A3E4-3E334BB6DD3B}" srcOrd="0" destOrd="0" presId="urn:microsoft.com/office/officeart/2005/8/layout/process4"/>
    <dgm:cxn modelId="{9F50A23D-5CBF-4278-8F79-89BC8C5EFDC0}" type="presParOf" srcId="{D7E0C795-A6B8-4DF4-A3E4-3E334BB6DD3B}" destId="{58F8F215-4F28-450D-BDF2-5111069AA5A3}" srcOrd="0" destOrd="0" presId="urn:microsoft.com/office/officeart/2005/8/layout/process4"/>
    <dgm:cxn modelId="{79124BFE-02E1-4C8F-BA32-5FD1F94320E0}" type="presParOf" srcId="{6DFA0F29-085F-47E6-ADE6-C1AEC2344643}" destId="{8F29F9B0-46D2-49A1-A4EB-8EB35A723135}" srcOrd="1" destOrd="0" presId="urn:microsoft.com/office/officeart/2005/8/layout/process4"/>
    <dgm:cxn modelId="{67430AF7-DC71-4891-99F3-BEFDACEF7990}" type="presParOf" srcId="{6DFA0F29-085F-47E6-ADE6-C1AEC2344643}" destId="{0C1DE401-D64B-4034-9354-FAAF23479F15}" srcOrd="2" destOrd="0" presId="urn:microsoft.com/office/officeart/2005/8/layout/process4"/>
    <dgm:cxn modelId="{F8DFD932-D11B-46B5-9B57-2805A06210E4}" type="presParOf" srcId="{0C1DE401-D64B-4034-9354-FAAF23479F15}" destId="{B4459C3F-B0C3-4CB4-98C8-3BF7B5B6C3F5}" srcOrd="0" destOrd="0" presId="urn:microsoft.com/office/officeart/2005/8/layout/process4"/>
    <dgm:cxn modelId="{DCDF3246-05F9-47A8-9C90-B7CF1F93D65C}" type="presParOf" srcId="{6DFA0F29-085F-47E6-ADE6-C1AEC2344643}" destId="{B65E4AD7-8AC2-4182-A0AE-00A37E00D593}" srcOrd="3" destOrd="0" presId="urn:microsoft.com/office/officeart/2005/8/layout/process4"/>
    <dgm:cxn modelId="{74883BE3-9CAD-4854-B3CB-E13D1B3DEEC8}" type="presParOf" srcId="{6DFA0F29-085F-47E6-ADE6-C1AEC2344643}" destId="{E2A00887-2854-4130-8843-FEB4F2B56974}" srcOrd="4" destOrd="0" presId="urn:microsoft.com/office/officeart/2005/8/layout/process4"/>
    <dgm:cxn modelId="{25795CB2-10A0-4CF2-890E-09233BCA0E26}" type="presParOf" srcId="{E2A00887-2854-4130-8843-FEB4F2B56974}" destId="{602127A2-EEF8-45F2-B966-81EA43FF484F}" srcOrd="0" destOrd="0" presId="urn:microsoft.com/office/officeart/2005/8/layout/process4"/>
    <dgm:cxn modelId="{F02ECFFD-7257-4BB1-9BBC-8811839CC31E}" type="presParOf" srcId="{6DFA0F29-085F-47E6-ADE6-C1AEC2344643}" destId="{23C5F748-A02E-49D8-AFB9-8F9E4D7CFD66}" srcOrd="5" destOrd="0" presId="urn:microsoft.com/office/officeart/2005/8/layout/process4"/>
    <dgm:cxn modelId="{DBF887F9-3D1C-4CC6-B353-D3AEE19F5E5F}" type="presParOf" srcId="{6DFA0F29-085F-47E6-ADE6-C1AEC2344643}" destId="{60805F48-870D-4BF4-9A96-BC30BBD1207F}" srcOrd="6" destOrd="0" presId="urn:microsoft.com/office/officeart/2005/8/layout/process4"/>
    <dgm:cxn modelId="{09F031D3-FF73-4552-ADCA-4BB3DB63AA31}" type="presParOf" srcId="{60805F48-870D-4BF4-9A96-BC30BBD1207F}" destId="{9B5F7AC3-39B2-4995-86C0-890A8C4C686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BF9C9-3C8B-44A3-8E30-8B3264B434B2}">
      <dsp:nvSpPr>
        <dsp:cNvPr id="0" name=""/>
        <dsp:cNvSpPr/>
      </dsp:nvSpPr>
      <dsp:spPr>
        <a:xfrm>
          <a:off x="2719774" y="1838324"/>
          <a:ext cx="3856851" cy="3856851"/>
        </a:xfrm>
        <a:prstGeom prst="ellipse">
          <a:avLst/>
        </a:prstGeom>
        <a:solidFill>
          <a:schemeClr val="accent3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5G enabled cross-border CCAM services</a:t>
          </a:r>
          <a:endParaRPr lang="en-US" sz="3900" kern="1200" dirty="0"/>
        </a:p>
      </dsp:txBody>
      <dsp:txXfrm>
        <a:off x="3284597" y="2403147"/>
        <a:ext cx="2727205" cy="2727205"/>
      </dsp:txXfrm>
    </dsp:sp>
    <dsp:sp modelId="{E69F5B44-E2D7-4071-BF9C-D550ED8C4ED6}">
      <dsp:nvSpPr>
        <dsp:cNvPr id="0" name=""/>
        <dsp:cNvSpPr/>
      </dsp:nvSpPr>
      <dsp:spPr>
        <a:xfrm>
          <a:off x="3364832" y="-25858"/>
          <a:ext cx="2566734" cy="2566734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Quality of life</a:t>
          </a:r>
          <a:endParaRPr lang="en-US" sz="3000" kern="1200" dirty="0"/>
        </a:p>
      </dsp:txBody>
      <dsp:txXfrm>
        <a:off x="3740721" y="350031"/>
        <a:ext cx="1814956" cy="1814956"/>
      </dsp:txXfrm>
    </dsp:sp>
    <dsp:sp modelId="{F905506B-D2C8-4BA2-AAB1-4F190A38EC93}">
      <dsp:nvSpPr>
        <dsp:cNvPr id="0" name=""/>
        <dsp:cNvSpPr/>
      </dsp:nvSpPr>
      <dsp:spPr>
        <a:xfrm>
          <a:off x="5537900" y="3738004"/>
          <a:ext cx="2566734" cy="2566734"/>
        </a:xfrm>
        <a:prstGeom prst="ellipse">
          <a:avLst/>
        </a:prstGeom>
        <a:solidFill>
          <a:schemeClr val="accent4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Innovation ecosystem</a:t>
          </a:r>
          <a:endParaRPr lang="en-US" sz="3000" kern="1200" dirty="0"/>
        </a:p>
      </dsp:txBody>
      <dsp:txXfrm>
        <a:off x="5913789" y="4113893"/>
        <a:ext cx="1814956" cy="1814956"/>
      </dsp:txXfrm>
    </dsp:sp>
    <dsp:sp modelId="{B497E4E4-9B95-4E78-AA96-B683E00C8295}">
      <dsp:nvSpPr>
        <dsp:cNvPr id="0" name=""/>
        <dsp:cNvSpPr/>
      </dsp:nvSpPr>
      <dsp:spPr>
        <a:xfrm>
          <a:off x="1138770" y="3738004"/>
          <a:ext cx="2566734" cy="2566734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Economic analysis</a:t>
          </a:r>
          <a:endParaRPr lang="en-US" sz="3000" kern="1200" dirty="0"/>
        </a:p>
      </dsp:txBody>
      <dsp:txXfrm>
        <a:off x="1514659" y="4113893"/>
        <a:ext cx="1814956" cy="1814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92C3E-55A0-40EB-B60A-33EB50F07281}">
      <dsp:nvSpPr>
        <dsp:cNvPr id="0" name=""/>
        <dsp:cNvSpPr/>
      </dsp:nvSpPr>
      <dsp:spPr>
        <a:xfrm rot="10800000">
          <a:off x="1156347" y="0"/>
          <a:ext cx="4737822" cy="121303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914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Financial Net Present Value (ENPV)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Financial Rate of Return (FRR)</a:t>
          </a:r>
          <a:endParaRPr lang="pt-PT" sz="2000" kern="1200" dirty="0"/>
        </a:p>
      </dsp:txBody>
      <dsp:txXfrm rot="10800000">
        <a:off x="1459605" y="0"/>
        <a:ext cx="4434564" cy="1213032"/>
      </dsp:txXfrm>
    </dsp:sp>
    <dsp:sp modelId="{DAFBCCBF-CD9B-4294-9899-A49010CC81B8}">
      <dsp:nvSpPr>
        <dsp:cNvPr id="0" name=""/>
        <dsp:cNvSpPr/>
      </dsp:nvSpPr>
      <dsp:spPr>
        <a:xfrm>
          <a:off x="660603" y="117968"/>
          <a:ext cx="1213032" cy="1213032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l="-112576" t="-55794" r="-120267" b="-7534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0BDFB8-F467-4653-94BA-3AB349941E30}">
      <dsp:nvSpPr>
        <dsp:cNvPr id="0" name=""/>
        <dsp:cNvSpPr/>
      </dsp:nvSpPr>
      <dsp:spPr>
        <a:xfrm rot="10800000">
          <a:off x="1159598" y="1545171"/>
          <a:ext cx="4737942" cy="1414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914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Economic Net Present Value (ENPV)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Economic Rate of Return (ERR)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Economic Benefit to Cost Ratio (E B/C)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400" kern="1200" dirty="0"/>
        </a:p>
      </dsp:txBody>
      <dsp:txXfrm rot="10800000">
        <a:off x="1513239" y="1545171"/>
        <a:ext cx="4384301" cy="1414566"/>
      </dsp:txXfrm>
    </dsp:sp>
    <dsp:sp modelId="{25CC65F2-F1EF-4B66-B605-879049825BB5}">
      <dsp:nvSpPr>
        <dsp:cNvPr id="0" name=""/>
        <dsp:cNvSpPr/>
      </dsp:nvSpPr>
      <dsp:spPr>
        <a:xfrm>
          <a:off x="508241" y="1677125"/>
          <a:ext cx="1213032" cy="1213032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1325" t="-64843" r="-181439" b="-101883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61430-5FEF-4A9E-A8BE-50E996049F44}">
      <dsp:nvSpPr>
        <dsp:cNvPr id="0" name=""/>
        <dsp:cNvSpPr/>
      </dsp:nvSpPr>
      <dsp:spPr>
        <a:xfrm rot="10800000">
          <a:off x="1169262" y="3324893"/>
          <a:ext cx="4737942" cy="121303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914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err="1"/>
            <a:t>Sensitivity</a:t>
          </a:r>
          <a:r>
            <a:rPr lang="pt-PT" sz="2000" kern="1200" dirty="0"/>
            <a:t> </a:t>
          </a:r>
          <a:r>
            <a:rPr lang="pt-PT" sz="2000" kern="1200" dirty="0" err="1"/>
            <a:t>analysis</a:t>
          </a:r>
          <a:endParaRPr lang="pt-PT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Qualitative risk analysis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Quantitative risk analysis</a:t>
          </a:r>
          <a:r>
            <a:rPr lang="pt-PT" sz="2000" kern="1200" dirty="0"/>
            <a:t> </a:t>
          </a:r>
          <a:endParaRPr lang="pt-PT" sz="2400" kern="1200" dirty="0"/>
        </a:p>
      </dsp:txBody>
      <dsp:txXfrm rot="10800000">
        <a:off x="1472520" y="3324893"/>
        <a:ext cx="4434684" cy="1213032"/>
      </dsp:txXfrm>
    </dsp:sp>
    <dsp:sp modelId="{CB3D3006-7AAC-4E6F-9A6F-BE3BF293CF37}">
      <dsp:nvSpPr>
        <dsp:cNvPr id="0" name=""/>
        <dsp:cNvSpPr/>
      </dsp:nvSpPr>
      <dsp:spPr>
        <a:xfrm>
          <a:off x="508241" y="3353023"/>
          <a:ext cx="1213032" cy="1213032"/>
        </a:xfrm>
        <a:prstGeom prst="ellipse">
          <a:avLst/>
        </a:prstGeom>
        <a:blipFill dpi="0" rotWithShape="1">
          <a:blip xmlns:r="http://schemas.openxmlformats.org/officeDocument/2006/relationships" r:embed="rId3"/>
          <a:srcRect/>
          <a:stretch>
            <a:fillRect l="-51990" t="-69638" r="-58542" b="-4931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8F215-4F28-450D-BDF2-5111069AA5A3}">
      <dsp:nvSpPr>
        <dsp:cNvPr id="0" name=""/>
        <dsp:cNvSpPr/>
      </dsp:nvSpPr>
      <dsp:spPr>
        <a:xfrm>
          <a:off x="0" y="4305582"/>
          <a:ext cx="4852148" cy="9419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Analysis &amp; Key indicators</a:t>
          </a:r>
          <a:endParaRPr lang="pt-PT" sz="2200" kern="1200" dirty="0"/>
        </a:p>
      </dsp:txBody>
      <dsp:txXfrm>
        <a:off x="0" y="4305582"/>
        <a:ext cx="4852148" cy="941956"/>
      </dsp:txXfrm>
    </dsp:sp>
    <dsp:sp modelId="{B4459C3F-B0C3-4CB4-98C8-3BF7B5B6C3F5}">
      <dsp:nvSpPr>
        <dsp:cNvPr id="0" name=""/>
        <dsp:cNvSpPr/>
      </dsp:nvSpPr>
      <dsp:spPr>
        <a:xfrm rot="10800000">
          <a:off x="0" y="2870983"/>
          <a:ext cx="4852148" cy="144872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Collection of data on deployment costs</a:t>
          </a:r>
          <a:endParaRPr lang="pt-PT" sz="2200" kern="1200" dirty="0"/>
        </a:p>
      </dsp:txBody>
      <dsp:txXfrm rot="10800000">
        <a:off x="0" y="2870983"/>
        <a:ext cx="4852148" cy="941340"/>
      </dsp:txXfrm>
    </dsp:sp>
    <dsp:sp modelId="{602127A2-EEF8-45F2-B966-81EA43FF484F}">
      <dsp:nvSpPr>
        <dsp:cNvPr id="0" name=""/>
        <dsp:cNvSpPr/>
      </dsp:nvSpPr>
      <dsp:spPr>
        <a:xfrm rot="10800000">
          <a:off x="0" y="1436383"/>
          <a:ext cx="4852148" cy="144872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Collection of data for benefit estimation</a:t>
          </a:r>
          <a:endParaRPr lang="pt-PT" sz="2200" kern="1200" dirty="0"/>
        </a:p>
      </dsp:txBody>
      <dsp:txXfrm rot="10800000">
        <a:off x="0" y="1436383"/>
        <a:ext cx="4852148" cy="941340"/>
      </dsp:txXfrm>
    </dsp:sp>
    <dsp:sp modelId="{9B5F7AC3-39B2-4995-86C0-890A8C4C686E}">
      <dsp:nvSpPr>
        <dsp:cNvPr id="0" name=""/>
        <dsp:cNvSpPr/>
      </dsp:nvSpPr>
      <dsp:spPr>
        <a:xfrm rot="10800000">
          <a:off x="0" y="1784"/>
          <a:ext cx="4852148" cy="144872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Characterization and identification of benefits and costs</a:t>
          </a:r>
          <a:endParaRPr lang="pt-PT" sz="2200" kern="1200" dirty="0"/>
        </a:p>
      </dsp:txBody>
      <dsp:txXfrm rot="10800000">
        <a:off x="0" y="1784"/>
        <a:ext cx="4852148" cy="941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E4A87-2AB7-417E-B425-147E16C42674}" type="datetimeFigureOut">
              <a:rPr lang="fi-FI" smtClean="0"/>
              <a:t>16.9.2020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51612-E11E-47FC-876C-C4D75A2AEA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738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07922-C004-4B0F-A373-89E19F5F6FA7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F22A2-9A43-428D-9341-2084F0A1E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048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F22A2-9A43-428D-9341-2084F0A1EE4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792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F22A2-9A43-428D-9341-2084F0A1EE4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139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F22A2-9A43-428D-9341-2084F0A1EE4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278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F22A2-9A43-428D-9341-2084F0A1EE4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930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F22A2-9A43-428D-9341-2084F0A1EE4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247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10520C-2573-4688-B955-0D704884740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359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i-FI" sz="105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F22A2-9A43-428D-9341-2084F0A1EE4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793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2A2-9A43-428D-9341-2084F0A1EE4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796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2A2-9A43-428D-9341-2084F0A1EE4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34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93EED-568C-C344-B97A-95EA8152B1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871896"/>
            <a:ext cx="9144000" cy="1235510"/>
          </a:xfrm>
        </p:spPr>
        <p:txBody>
          <a:bodyPr lIns="0" tIns="0" rIns="0" bIns="0" anchor="t" anchorCtr="0">
            <a:normAutofit/>
          </a:bodyPr>
          <a:lstStyle>
            <a:lvl1pPr algn="l">
              <a:defRPr sz="5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 in one or 2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8DDDBD-4A45-4A43-89DB-0491AADD3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2714256"/>
            <a:ext cx="9144000" cy="78827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48420D5-F061-754F-8CA0-A236395D67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622" y="5145997"/>
            <a:ext cx="7431087" cy="777765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1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Presenter, 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C80AE3-62F3-554F-96C8-24F85F1E91C2}"/>
              </a:ext>
            </a:extLst>
          </p:cNvPr>
          <p:cNvSpPr txBox="1"/>
          <p:nvPr userDrawn="1"/>
        </p:nvSpPr>
        <p:spPr>
          <a:xfrm>
            <a:off x="1366982" y="6469570"/>
            <a:ext cx="8612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This project has received funding from the European Union’s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Horizon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2020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research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and innovation programme under grant agreement No. 825496</a:t>
            </a:r>
          </a:p>
        </p:txBody>
      </p:sp>
      <p:pic>
        <p:nvPicPr>
          <p:cNvPr id="6" name="Image 20">
            <a:extLst>
              <a:ext uri="{FF2B5EF4-FFF2-40B4-BE49-F238E27FC236}">
                <a16:creationId xmlns:a16="http://schemas.microsoft.com/office/drawing/2014/main" id="{8D69B524-0847-1146-92F9-961468872C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6446584"/>
            <a:ext cx="449642" cy="29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8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Task 5.3 Quality of life evaluation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6336-5BE9-4996-966A-3D5C74E35B5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728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AB8FC-DFF1-6C41-B0C7-E91D997FA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0" y="360000"/>
            <a:ext cx="8947150" cy="1325563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b="1" i="0">
                <a:solidFill>
                  <a:schemeClr val="tx2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 in one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55F50-0723-4B49-80F7-8156AF200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800" y="1908000"/>
            <a:ext cx="10440000" cy="4320000"/>
          </a:xfrm>
        </p:spPr>
        <p:txBody>
          <a:bodyPr lIns="0" tIns="0" rIns="0" bIns="0"/>
          <a:lstStyle>
            <a:lvl1pPr>
              <a:buClr>
                <a:schemeClr val="accent1"/>
              </a:buClr>
              <a:buSzPct val="65000"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9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F2CAD-B7D7-3046-89A9-B83FB9273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9650" y="2704699"/>
            <a:ext cx="10440000" cy="1424539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4400" b="1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49340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0E69F-8576-5D4A-B806-00201284E7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0" y="360000"/>
            <a:ext cx="8947150" cy="1106323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b="1" i="0" baseline="0"/>
            </a:lvl1pPr>
          </a:lstStyle>
          <a:p>
            <a:r>
              <a:rPr lang="en-US" dirty="0"/>
              <a:t>Click to edit Master title style in one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E8692-4289-F049-913F-B15E51BF5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800" y="1908000"/>
            <a:ext cx="5181600" cy="4351338"/>
          </a:xfrm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25897-00EC-364D-B2AD-6BD8B6B61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08000"/>
            <a:ext cx="5181600" cy="4351338"/>
          </a:xfrm>
        </p:spPr>
        <p:txBody>
          <a:bodyPr lIns="0" tIns="0" rIns="0" bIns="0"/>
          <a:lstStyle>
            <a:lvl1pPr>
              <a:buClr>
                <a:srgbClr val="17B9EC"/>
              </a:buClr>
              <a:defRPr/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15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2EA1-18CA-8A4B-A0BC-E8E191FC5A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0" y="360000"/>
            <a:ext cx="8760088" cy="1325563"/>
          </a:xfrm>
        </p:spPr>
        <p:txBody>
          <a:bodyPr lIns="0" tIns="0" rIns="0" bIns="0" anchor="t" anchorCtr="0"/>
          <a:lstStyle>
            <a:lvl1pPr>
              <a:defRPr b="1" i="0" baseline="0"/>
            </a:lvl1pPr>
          </a:lstStyle>
          <a:p>
            <a:r>
              <a:rPr lang="en-US" dirty="0"/>
              <a:t>Click to edit Master title style in one or 2 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FB90C-CDCA-9249-8EDA-D17277C9A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800" y="1908000"/>
            <a:ext cx="5157787" cy="351724"/>
          </a:xfr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1BBCE-ACEB-2B4C-A8BE-AC51467DF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4800" y="2505075"/>
            <a:ext cx="5157787" cy="36845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A70967-D30C-BB4D-B1D8-85BC9D693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08000"/>
            <a:ext cx="5183188" cy="351724"/>
          </a:xfr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42414D-F8C4-044C-879D-67BFDC98C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94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9776EFD-C931-B449-97A4-A3D3DAFD0B3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1292"/>
            <a:ext cx="12192000" cy="5155779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Full side image/media/graph/table,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6CA77A1-49A4-E544-AC2B-22636A7DC4B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6379200"/>
            <a:ext cx="10440000" cy="295200"/>
          </a:xfrm>
        </p:spPr>
        <p:txBody>
          <a:bodyPr lIns="0" tIns="0" rIns="0" bIns="0"/>
          <a:lstStyle>
            <a:lvl1pPr marL="0" indent="0" algn="ctr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/ reference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1BF62DA-202B-B04E-A556-9FF75DDD0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9950" y="6094413"/>
            <a:ext cx="1975104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89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68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231FEA-6F98-CF4D-A8DE-972B94301E1C}"/>
              </a:ext>
            </a:extLst>
          </p:cNvPr>
          <p:cNvSpPr txBox="1"/>
          <p:nvPr userDrawn="1"/>
        </p:nvSpPr>
        <p:spPr>
          <a:xfrm>
            <a:off x="794149" y="5199493"/>
            <a:ext cx="26205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aseline="0" dirty="0">
                <a:solidFill>
                  <a:schemeClr val="accent1"/>
                </a:solidFill>
              </a:rPr>
              <a:t>www.5g-mobix.com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C80AE3-62F3-554F-96C8-24F85F1E91C2}"/>
              </a:ext>
            </a:extLst>
          </p:cNvPr>
          <p:cNvSpPr txBox="1"/>
          <p:nvPr userDrawn="1"/>
        </p:nvSpPr>
        <p:spPr>
          <a:xfrm>
            <a:off x="1368000" y="6389895"/>
            <a:ext cx="919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This project has received funding from the European Union’s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Horizon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2020 research and innovation programme under grant agreement No. 825496</a:t>
            </a:r>
          </a:p>
        </p:txBody>
      </p:sp>
      <p:pic>
        <p:nvPicPr>
          <p:cNvPr id="4" name="Image 20">
            <a:extLst>
              <a:ext uri="{FF2B5EF4-FFF2-40B4-BE49-F238E27FC236}">
                <a16:creationId xmlns:a16="http://schemas.microsoft.com/office/drawing/2014/main" id="{8D69B524-0847-1146-92F9-961468872C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" y="6321649"/>
            <a:ext cx="53977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37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7" indent="0" algn="ctr">
              <a:buNone/>
              <a:defRPr sz="2000"/>
            </a:lvl2pPr>
            <a:lvl3pPr marL="914315" indent="0" algn="ctr">
              <a:buNone/>
              <a:defRPr sz="1800"/>
            </a:lvl3pPr>
            <a:lvl4pPr marL="1371472" indent="0" algn="ctr">
              <a:buNone/>
              <a:defRPr sz="1600"/>
            </a:lvl4pPr>
            <a:lvl5pPr marL="1828630" indent="0" algn="ctr">
              <a:buNone/>
              <a:defRPr sz="1600"/>
            </a:lvl5pPr>
            <a:lvl6pPr marL="2285787" indent="0" algn="ctr">
              <a:buNone/>
              <a:defRPr sz="1600"/>
            </a:lvl6pPr>
            <a:lvl7pPr marL="2742945" indent="0" algn="ctr">
              <a:buNone/>
              <a:defRPr sz="1600"/>
            </a:lvl7pPr>
            <a:lvl8pPr marL="3200102" indent="0" algn="ctr">
              <a:buNone/>
              <a:defRPr sz="1600"/>
            </a:lvl8pPr>
            <a:lvl9pPr marL="36572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8272-6896-4305-AFCD-762B233F4FBB}" type="datetimeFigureOut">
              <a:rPr lang="fi-FI" smtClean="0"/>
              <a:t>16.9.2020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72A7-CF16-4951-9BDC-3BBA94626E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882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sv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FC3F8A-56BA-2943-866C-27ABAAF76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47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A57A3-FF94-6A4B-BECF-44AFE3018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06CD86-5686-CE4F-9E92-2A8E3A2584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759950" y="6094413"/>
            <a:ext cx="1975104" cy="49377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38200" y="6420602"/>
            <a:ext cx="809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 smtClean="0">
                <a:solidFill>
                  <a:schemeClr val="tx2">
                    <a:lumMod val="75000"/>
                  </a:schemeClr>
                </a:solidFill>
              </a:rPr>
              <a:t>Slide </a:t>
            </a:r>
            <a:fld id="{B4663BE1-9612-4020-9607-3508059CFFD8}" type="slidenum">
              <a:rPr lang="en-US" sz="1100" b="0" smtClean="0">
                <a:solidFill>
                  <a:schemeClr val="tx2">
                    <a:lumMod val="75000"/>
                  </a:schemeClr>
                </a:solidFill>
              </a:rPr>
              <a:t>‹#›</a:t>
            </a:fld>
            <a:endParaRPr lang="en-US" sz="1100" b="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1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60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65000"/>
        <a:buFontTx/>
        <a:buBlip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</a:buBlip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Tx/>
        <a:buBlip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</a:buBlip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Tx/>
        <a:buBlip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</a:buBlip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0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9401F-CDE6-434A-A56D-FC021A24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1125" y="1466256"/>
            <a:ext cx="9144000" cy="1235510"/>
          </a:xfrm>
        </p:spPr>
        <p:txBody>
          <a:bodyPr>
            <a:normAutofit/>
          </a:bodyPr>
          <a:lstStyle/>
          <a:p>
            <a:r>
              <a:rPr lang="en-US" dirty="0"/>
              <a:t>Impact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360977-8B3F-EA40-8949-362209229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1125" y="3308615"/>
            <a:ext cx="10556856" cy="1047627"/>
          </a:xfrm>
        </p:spPr>
        <p:txBody>
          <a:bodyPr>
            <a:normAutofit/>
          </a:bodyPr>
          <a:lstStyle/>
          <a:p>
            <a:r>
              <a:rPr lang="en-US" sz="3200" b="1" dirty="0"/>
              <a:t>5G MOBIX 4</a:t>
            </a:r>
            <a:r>
              <a:rPr lang="en-US" sz="3200" b="1" baseline="30000" dirty="0"/>
              <a:t>th</a:t>
            </a:r>
            <a:r>
              <a:rPr lang="en-US" sz="3200" b="1" dirty="0"/>
              <a:t> webinar: Evaluation framework</a:t>
            </a:r>
          </a:p>
          <a:p>
            <a:r>
              <a:rPr lang="en-US" sz="2400" dirty="0"/>
              <a:t>September 16</a:t>
            </a:r>
            <a:r>
              <a:rPr lang="en-US" sz="2400" baseline="30000" dirty="0"/>
              <a:t>th</a:t>
            </a:r>
            <a:r>
              <a:rPr lang="en-US" sz="2400" dirty="0"/>
              <a:t>, 2020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80BE6-513A-B54E-B9B0-CBBD51F67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6442" y="4461468"/>
            <a:ext cx="7431087" cy="1724801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Maija Federley, VTT Technical Research Centre of Finland</a:t>
            </a:r>
          </a:p>
        </p:txBody>
      </p:sp>
    </p:spTree>
    <p:extLst>
      <p:ext uri="{BB962C8B-B14F-4D97-AF65-F5344CB8AC3E}">
        <p14:creationId xmlns:p14="http://schemas.microsoft.com/office/powerpoint/2010/main" val="11376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6650-9732-4D60-A03A-18339CF83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Cost-Benefit </a:t>
            </a:r>
            <a:r>
              <a:rPr lang="en-US" dirty="0"/>
              <a:t>Analysis Methodology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65A32-EAE0-4F55-8FAE-C92DB4EEF0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600" b="1" dirty="0"/>
              <a:t>A mix between Broadband &amp; Transport Investment</a:t>
            </a:r>
          </a:p>
          <a:p>
            <a:pPr marL="0" indent="0" algn="ctr">
              <a:buNone/>
            </a:pPr>
            <a:endParaRPr lang="en-GB" sz="3600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The adopted methodology bases on the “Guide to CBA of investment projects – Economic appraisal tool for Cohesion Policy 2014-2020”.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9871DD-82EF-4854-BB97-82F4BA0E1103}"/>
              </a:ext>
            </a:extLst>
          </p:cNvPr>
          <p:cNvSpPr txBox="1"/>
          <p:nvPr/>
        </p:nvSpPr>
        <p:spPr>
          <a:xfrm>
            <a:off x="4161766" y="6485245"/>
            <a:ext cx="3382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Daniela Carvalho &amp; Joana Martins, TIS</a:t>
            </a:r>
            <a:endParaRPr lang="fi-FI" sz="1600" b="0" dirty="0" err="1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F430C4C-2089-42EC-9323-325C8B55B7E4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757864" y="1575272"/>
          <a:ext cx="5980480" cy="4567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0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>
            <a:extLst>
              <a:ext uri="{FF2B5EF4-FFF2-40B4-BE49-F238E27FC236}">
                <a16:creationId xmlns:a16="http://schemas.microsoft.com/office/drawing/2014/main" id="{B72CEE8C-AB6F-4649-A93C-03B136D55F08}"/>
              </a:ext>
            </a:extLst>
          </p:cNvPr>
          <p:cNvSpPr txBox="1">
            <a:spLocks/>
          </p:cNvSpPr>
          <p:nvPr/>
        </p:nvSpPr>
        <p:spPr>
          <a:xfrm>
            <a:off x="874799" y="203478"/>
            <a:ext cx="9469927" cy="72973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600" dirty="0"/>
              <a:t>Cost-Benefit Analysis</a:t>
            </a:r>
            <a:endParaRPr lang="en-US" sz="3600" b="0" i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898F172-B687-4888-A573-67BF79D00F54}"/>
              </a:ext>
            </a:extLst>
          </p:cNvPr>
          <p:cNvGraphicFramePr/>
          <p:nvPr>
            <p:extLst/>
          </p:nvPr>
        </p:nvGraphicFramePr>
        <p:xfrm>
          <a:off x="619966" y="1084566"/>
          <a:ext cx="4852148" cy="5249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2A1BF05-F6A5-4C51-A1CC-4B01258FE3F3}"/>
              </a:ext>
            </a:extLst>
          </p:cNvPr>
          <p:cNvSpPr/>
          <p:nvPr/>
        </p:nvSpPr>
        <p:spPr>
          <a:xfrm>
            <a:off x="5854890" y="1054682"/>
            <a:ext cx="6213523" cy="441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 fontAlgn="base">
              <a:lnSpc>
                <a:spcPct val="90000"/>
              </a:lnSpc>
              <a:buBlip>
                <a:blip r:embed="rId8">
                  <a:extLs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</a:buBlip>
            </a:pP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228600" fontAlgn="base">
              <a:lnSpc>
                <a:spcPct val="90000"/>
              </a:lnSpc>
              <a:buBlip>
                <a:blip r:embed="rId8">
                  <a:extLs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</a:buBlip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Time horizon: 20 years</a:t>
            </a:r>
          </a:p>
          <a:p>
            <a:pPr marL="1028700" lvl="1" indent="-3429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Broadban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d: 15-20 years</a:t>
            </a:r>
          </a:p>
          <a:p>
            <a:pPr marL="1028700" lvl="1" indent="-3429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Transport: 25-30 years</a:t>
            </a:r>
          </a:p>
          <a:p>
            <a:pPr marL="457200" indent="-228600" fontAlgn="base">
              <a:lnSpc>
                <a:spcPct val="90000"/>
              </a:lnSpc>
              <a:buBlip>
                <a:blip r:embed="rId8">
                  <a:extLs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</a:buBlip>
            </a:pP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228600" fontAlgn="base">
              <a:lnSpc>
                <a:spcPct val="90000"/>
              </a:lnSpc>
              <a:buBlip>
                <a:blip r:embed="rId8">
                  <a:extLs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</a:buBlip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Focus in the project: Mobile network investments</a:t>
            </a:r>
          </a:p>
          <a:p>
            <a:pPr marL="228600" fontAlgn="base">
              <a:lnSpc>
                <a:spcPct val="90000"/>
              </a:lnSpc>
            </a:pP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228600" fontAlgn="base">
              <a:lnSpc>
                <a:spcPct val="90000"/>
              </a:lnSpc>
              <a:buBlip>
                <a:blip r:embed="rId8">
                  <a:extLs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</a:buBlip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Social benefits expected: Mainly from the transport sector</a:t>
            </a:r>
          </a:p>
          <a:p>
            <a:pPr marL="0" lvl="1"/>
            <a:endParaRPr lang="pt-PT" sz="2000" b="1" dirty="0">
              <a:solidFill>
                <a:srgbClr val="456A6E"/>
              </a:solidFill>
            </a:endParaRPr>
          </a:p>
          <a:p>
            <a:pPr lvl="1"/>
            <a:endParaRPr lang="pt-PT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161766" y="6485245"/>
            <a:ext cx="3382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Daniela Carvalho &amp; Joana Martins, TIS</a:t>
            </a:r>
            <a:endParaRPr lang="fi-FI" sz="1600" b="0" dirty="0" err="1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8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94760" y="1905000"/>
            <a:ext cx="29097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400" b="1" dirty="0" err="1" smtClean="0">
                <a:solidFill>
                  <a:schemeClr val="tx2">
                    <a:lumMod val="75000"/>
                  </a:schemeClr>
                </a:solidFill>
              </a:rPr>
              <a:t>Thank</a:t>
            </a:r>
            <a:r>
              <a:rPr lang="fi-FI" sz="4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i-FI" sz="4400" b="1" dirty="0" err="1" smtClean="0">
                <a:solidFill>
                  <a:schemeClr val="tx2">
                    <a:lumMod val="75000"/>
                  </a:schemeClr>
                </a:solidFill>
              </a:rPr>
              <a:t>you</a:t>
            </a:r>
            <a:r>
              <a:rPr lang="fi-FI" sz="4400" b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6491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800" y="499700"/>
            <a:ext cx="8947150" cy="1325563"/>
          </a:xfrm>
        </p:spPr>
        <p:txBody>
          <a:bodyPr/>
          <a:lstStyle/>
          <a:p>
            <a:r>
              <a:rPr lang="fi-FI" dirty="0" err="1"/>
              <a:t>Outline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2015067"/>
            <a:ext cx="10654400" cy="4212933"/>
          </a:xfrm>
        </p:spPr>
        <p:txBody>
          <a:bodyPr>
            <a:normAutofit/>
          </a:bodyPr>
          <a:lstStyle/>
          <a:p>
            <a:pPr marL="723900" lvl="0" indent="-457200">
              <a:tabLst>
                <a:tab pos="715963" algn="l"/>
              </a:tabLst>
            </a:pPr>
            <a:r>
              <a:rPr lang="en-US" sz="3600" dirty="0"/>
              <a:t>Overview of the focus and approach of 5G-MOBIX Business and </a:t>
            </a:r>
            <a:r>
              <a:rPr lang="en-US" sz="3600" dirty="0" smtClean="0"/>
              <a:t>Quality of Life </a:t>
            </a:r>
            <a:r>
              <a:rPr lang="en-US" sz="3600" dirty="0"/>
              <a:t>Impact assessment</a:t>
            </a:r>
            <a:endParaRPr lang="en-US" sz="3200" dirty="0"/>
          </a:p>
          <a:p>
            <a:pPr marL="274638" lvl="0" indent="441325"/>
            <a:r>
              <a:rPr lang="en-US" sz="3600" dirty="0"/>
              <a:t>Description of the on-going activities</a:t>
            </a:r>
          </a:p>
          <a:p>
            <a:pPr marL="1189038" lvl="2" indent="-436563"/>
            <a:r>
              <a:rPr lang="en-US" sz="2800" dirty="0"/>
              <a:t>Mapping of mechanisms for the considered </a:t>
            </a:r>
            <a:r>
              <a:rPr lang="en-US" sz="2800" dirty="0" err="1"/>
              <a:t>QoL</a:t>
            </a:r>
            <a:r>
              <a:rPr lang="en-US" sz="2800" dirty="0"/>
              <a:t> impact areas</a:t>
            </a:r>
          </a:p>
          <a:p>
            <a:pPr marL="1189038" lvl="2" indent="-436563"/>
            <a:r>
              <a:rPr lang="en-US" sz="2800" dirty="0"/>
              <a:t>Value network </a:t>
            </a:r>
            <a:r>
              <a:rPr lang="fi-FI" sz="2800" dirty="0" err="1"/>
              <a:t>analysis</a:t>
            </a:r>
            <a:endParaRPr lang="fi-FI" sz="2800" dirty="0">
              <a:solidFill>
                <a:srgbClr val="FF0000"/>
              </a:solidFill>
            </a:endParaRPr>
          </a:p>
          <a:p>
            <a:pPr marL="1189038" lvl="2" indent="-436563"/>
            <a:r>
              <a:rPr lang="en-US" sz="2800" dirty="0" smtClean="0"/>
              <a:t>Cost-benefit </a:t>
            </a:r>
            <a:r>
              <a:rPr lang="en-US" sz="2800" dirty="0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77422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800" y="702900"/>
            <a:ext cx="9767800" cy="1325563"/>
          </a:xfrm>
        </p:spPr>
        <p:txBody>
          <a:bodyPr/>
          <a:lstStyle/>
          <a:p>
            <a:r>
              <a:rPr lang="fi-FI" dirty="0" smtClean="0"/>
              <a:t>Main </a:t>
            </a:r>
            <a:r>
              <a:rPr lang="fi-FI" dirty="0" err="1" smtClean="0"/>
              <a:t>objectives</a:t>
            </a:r>
            <a:r>
              <a:rPr lang="fi-FI" dirty="0" smtClean="0"/>
              <a:t> of </a:t>
            </a:r>
            <a:r>
              <a:rPr lang="fi-FI" dirty="0" err="1" smtClean="0"/>
              <a:t>Impact</a:t>
            </a:r>
            <a:r>
              <a:rPr lang="fi-FI" dirty="0" smtClean="0"/>
              <a:t> </a:t>
            </a:r>
            <a:r>
              <a:rPr lang="fi-FI" dirty="0" err="1" smtClean="0"/>
              <a:t>assessment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800" y="1794933"/>
            <a:ext cx="10809200" cy="44330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/>
              <a:t>Evaluation of impacts of seamless service provisioning across borders from a socio-economic perspective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808038" indent="-533400">
              <a:spcAft>
                <a:spcPts val="600"/>
              </a:spcAft>
              <a:buSzPct val="100000"/>
              <a:buFont typeface="Wingdings" panose="05000000000000000000" pitchFamily="2" charset="2"/>
              <a:buChar char="v"/>
              <a:tabLst>
                <a:tab pos="990600" algn="l"/>
              </a:tabLst>
            </a:pPr>
            <a:r>
              <a:rPr lang="en-US" dirty="0" smtClean="0"/>
              <a:t>Potential impacts on </a:t>
            </a:r>
            <a:r>
              <a:rPr lang="en-US" b="1" dirty="0"/>
              <a:t>quality of life</a:t>
            </a:r>
            <a:r>
              <a:rPr lang="en-US" dirty="0"/>
              <a:t>, in terms of </a:t>
            </a:r>
            <a:endParaRPr lang="en-US" dirty="0" smtClean="0"/>
          </a:p>
          <a:p>
            <a:pPr marL="1265238" lvl="1" indent="-5334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990600" algn="l"/>
              </a:tabLst>
            </a:pPr>
            <a:r>
              <a:rPr lang="en-US" sz="2600" dirty="0" smtClean="0"/>
              <a:t>personal </a:t>
            </a:r>
            <a:r>
              <a:rPr lang="en-US" sz="2600" dirty="0"/>
              <a:t>mobility, </a:t>
            </a:r>
            <a:endParaRPr lang="en-US" sz="2600" dirty="0" smtClean="0"/>
          </a:p>
          <a:p>
            <a:pPr marL="1265238" lvl="1" indent="-5334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990600" algn="l"/>
              </a:tabLst>
            </a:pPr>
            <a:r>
              <a:rPr lang="en-US" sz="2600" dirty="0" smtClean="0"/>
              <a:t>traffic </a:t>
            </a:r>
            <a:r>
              <a:rPr lang="en-US" sz="2600" dirty="0"/>
              <a:t>efficiency, </a:t>
            </a:r>
            <a:endParaRPr lang="en-US" sz="2600" dirty="0" smtClean="0"/>
          </a:p>
          <a:p>
            <a:pPr marL="1265238" lvl="1" indent="-5334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990600" algn="l"/>
              </a:tabLst>
            </a:pPr>
            <a:r>
              <a:rPr lang="en-US" sz="2600" dirty="0" smtClean="0"/>
              <a:t>traffic </a:t>
            </a:r>
            <a:r>
              <a:rPr lang="en-US" sz="2600" dirty="0"/>
              <a:t>safety and </a:t>
            </a:r>
            <a:endParaRPr lang="en-US" sz="2600" dirty="0" smtClean="0"/>
          </a:p>
          <a:p>
            <a:pPr marL="1265238" lvl="1" indent="-5334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990600" algn="l"/>
              </a:tabLst>
            </a:pPr>
            <a:r>
              <a:rPr lang="en-US" sz="2600" dirty="0" smtClean="0"/>
              <a:t>the environment</a:t>
            </a:r>
          </a:p>
          <a:p>
            <a:pPr marL="808038" indent="-533400">
              <a:spcBef>
                <a:spcPts val="18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v"/>
              <a:tabLst>
                <a:tab pos="990600" algn="l"/>
              </a:tabLst>
            </a:pPr>
            <a:r>
              <a:rPr lang="en-US" b="1" dirty="0" smtClean="0"/>
              <a:t>Costs </a:t>
            </a:r>
            <a:r>
              <a:rPr lang="en-US" b="1" dirty="0"/>
              <a:t>and benefits</a:t>
            </a:r>
            <a:r>
              <a:rPr lang="en-US" dirty="0"/>
              <a:t> of 5G-MOBIX solutions from the perspectives of the society, innovation ecosystems and individual </a:t>
            </a:r>
            <a:r>
              <a:rPr lang="en-US" dirty="0" smtClean="0"/>
              <a:t>businesses</a:t>
            </a:r>
            <a:endParaRPr lang="en-US" dirty="0"/>
          </a:p>
          <a:p>
            <a:pPr marL="1265238" lvl="2" indent="-5334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990600" algn="l"/>
              </a:tabLst>
            </a:pPr>
            <a:r>
              <a:rPr lang="en-US" sz="2600" dirty="0" smtClean="0"/>
              <a:t>including potential long-term impacts on service and business model innovations and economic activity</a:t>
            </a:r>
            <a:endParaRPr lang="fi-FI" sz="2600" dirty="0" smtClean="0"/>
          </a:p>
        </p:txBody>
      </p:sp>
    </p:spTree>
    <p:extLst>
      <p:ext uri="{BB962C8B-B14F-4D97-AF65-F5344CB8AC3E}">
        <p14:creationId xmlns:p14="http://schemas.microsoft.com/office/powerpoint/2010/main" val="10919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86642076"/>
              </p:ext>
            </p:extLst>
          </p:nvPr>
        </p:nvGraphicFramePr>
        <p:xfrm>
          <a:off x="1508760" y="228600"/>
          <a:ext cx="9296400" cy="627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D0D6E81-694E-47F3-B3A6-AC5DDB65B724}"/>
              </a:ext>
            </a:extLst>
          </p:cNvPr>
          <p:cNvSpPr/>
          <p:nvPr/>
        </p:nvSpPr>
        <p:spPr>
          <a:xfrm>
            <a:off x="165553" y="4586098"/>
            <a:ext cx="26843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i-FI" sz="2000" dirty="0">
                <a:latin typeface="Corbel" panose="020B0503020204020204" pitchFamily="34" charset="0"/>
              </a:rPr>
              <a:t>​</a:t>
            </a:r>
            <a:r>
              <a:rPr lang="fi-FI" sz="2000" dirty="0" err="1" smtClean="0">
                <a:solidFill>
                  <a:srgbClr val="456A6E"/>
                </a:solidFill>
                <a:latin typeface="Corbel" panose="020B0503020204020204" pitchFamily="34" charset="0"/>
              </a:rPr>
              <a:t>What</a:t>
            </a:r>
            <a:r>
              <a:rPr lang="fi-FI" sz="2000" dirty="0" smtClean="0">
                <a:solidFill>
                  <a:srgbClr val="456A6E"/>
                </a:solidFill>
                <a:latin typeface="Corbel" panose="020B0503020204020204" pitchFamily="34" charset="0"/>
              </a:rPr>
              <a:t> </a:t>
            </a:r>
            <a:r>
              <a:rPr lang="fi-FI" sz="2000" dirty="0">
                <a:solidFill>
                  <a:srgbClr val="456A6E"/>
                </a:solidFill>
                <a:latin typeface="Corbel" panose="020B0503020204020204" pitchFamily="34" charset="0"/>
              </a:rPr>
              <a:t>are </a:t>
            </a:r>
            <a:r>
              <a:rPr lang="fi-FI" sz="2000" dirty="0" err="1">
                <a:solidFill>
                  <a:srgbClr val="456A6E"/>
                </a:solidFill>
                <a:latin typeface="Corbel" panose="020B0503020204020204" pitchFamily="34" charset="0"/>
              </a:rPr>
              <a:t>the</a:t>
            </a:r>
            <a:r>
              <a:rPr lang="fi-FI" sz="2000" dirty="0">
                <a:solidFill>
                  <a:srgbClr val="456A6E"/>
                </a:solidFill>
                <a:latin typeface="Corbel" panose="020B0503020204020204" pitchFamily="34" charset="0"/>
              </a:rPr>
              <a:t> </a:t>
            </a:r>
            <a:r>
              <a:rPr lang="fi-FI" sz="2000" dirty="0" smtClean="0">
                <a:solidFill>
                  <a:srgbClr val="456A6E"/>
                </a:solidFill>
                <a:latin typeface="Corbel" panose="020B0503020204020204" pitchFamily="34" charset="0"/>
              </a:rPr>
              <a:t/>
            </a:r>
            <a:br>
              <a:rPr lang="fi-FI" sz="2000" dirty="0" smtClean="0">
                <a:solidFill>
                  <a:srgbClr val="456A6E"/>
                </a:solidFill>
                <a:latin typeface="Corbel" panose="020B0503020204020204" pitchFamily="34" charset="0"/>
              </a:rPr>
            </a:br>
            <a:r>
              <a:rPr lang="en-GB" sz="2000" b="1" dirty="0" smtClean="0">
                <a:solidFill>
                  <a:srgbClr val="456A6E"/>
                </a:solidFill>
                <a:latin typeface="Corbel" panose="020B0503020204020204" pitchFamily="34" charset="0"/>
              </a:rPr>
              <a:t>costs </a:t>
            </a:r>
            <a:r>
              <a:rPr lang="en-GB" sz="2000" b="1" dirty="0">
                <a:solidFill>
                  <a:srgbClr val="456A6E"/>
                </a:solidFill>
                <a:latin typeface="Corbel" panose="020B0503020204020204" pitchFamily="34" charset="0"/>
              </a:rPr>
              <a:t>and benefits </a:t>
            </a:r>
            <a:r>
              <a:rPr lang="en-GB" sz="2000" dirty="0">
                <a:solidFill>
                  <a:srgbClr val="456A6E"/>
                </a:solidFill>
                <a:latin typeface="Corbel" panose="020B0503020204020204" pitchFamily="34" charset="0"/>
              </a:rPr>
              <a:t>of </a:t>
            </a:r>
            <a:r>
              <a:rPr lang="en-GB" sz="2000" dirty="0" smtClean="0">
                <a:solidFill>
                  <a:srgbClr val="456A6E"/>
                </a:solidFill>
                <a:latin typeface="Corbel" panose="020B0503020204020204" pitchFamily="34" charset="0"/>
              </a:rPr>
              <a:t/>
            </a:r>
            <a:br>
              <a:rPr lang="en-GB" sz="2000" dirty="0" smtClean="0">
                <a:solidFill>
                  <a:srgbClr val="456A6E"/>
                </a:solidFill>
                <a:latin typeface="Corbel" panose="020B0503020204020204" pitchFamily="34" charset="0"/>
              </a:rPr>
            </a:br>
            <a:r>
              <a:rPr lang="en-GB" sz="2000" dirty="0" smtClean="0">
                <a:solidFill>
                  <a:srgbClr val="456A6E"/>
                </a:solidFill>
                <a:latin typeface="Corbel" panose="020B0503020204020204" pitchFamily="34" charset="0"/>
              </a:rPr>
              <a:t>5G-MOBIX solutions?</a:t>
            </a:r>
            <a:endParaRPr lang="fi-FI" sz="200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F8DF03-5D35-4E6D-B434-CC435A47923A}"/>
              </a:ext>
            </a:extLst>
          </p:cNvPr>
          <p:cNvSpPr/>
          <p:nvPr/>
        </p:nvSpPr>
        <p:spPr>
          <a:xfrm>
            <a:off x="7485870" y="426719"/>
            <a:ext cx="295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456A6E"/>
                </a:solidFill>
                <a:latin typeface="Corbel" panose="020B0503020204020204" pitchFamily="34" charset="0"/>
              </a:rPr>
              <a:t>How </a:t>
            </a:r>
            <a:r>
              <a:rPr lang="en-GB" sz="2000" b="1" dirty="0">
                <a:solidFill>
                  <a:srgbClr val="456A6E"/>
                </a:solidFill>
                <a:latin typeface="Corbel" panose="020B0503020204020204" pitchFamily="34" charset="0"/>
              </a:rPr>
              <a:t>5G-MOBIX systems can affect society </a:t>
            </a:r>
            <a:r>
              <a:rPr lang="en-GB" sz="2000" dirty="0">
                <a:solidFill>
                  <a:srgbClr val="456A6E"/>
                </a:solidFill>
                <a:latin typeface="Corbel" panose="020B0503020204020204" pitchFamily="34" charset="0"/>
              </a:rPr>
              <a:t>in terms of </a:t>
            </a:r>
            <a:r>
              <a:rPr lang="en-GB" sz="2000" dirty="0" smtClean="0">
                <a:solidFill>
                  <a:srgbClr val="456A6E"/>
                </a:solidFill>
                <a:latin typeface="Corbel" panose="020B0503020204020204" pitchFamily="34" charset="0"/>
              </a:rPr>
              <a:t>quality </a:t>
            </a:r>
            <a:r>
              <a:rPr lang="en-GB" sz="2000" dirty="0">
                <a:solidFill>
                  <a:srgbClr val="456A6E"/>
                </a:solidFill>
                <a:latin typeface="Corbel" panose="020B0503020204020204" pitchFamily="34" charset="0"/>
              </a:rPr>
              <a:t>of </a:t>
            </a:r>
            <a:r>
              <a:rPr lang="en-GB" sz="2000" dirty="0" smtClean="0">
                <a:solidFill>
                  <a:srgbClr val="456A6E"/>
                </a:solidFill>
                <a:latin typeface="Corbel" panose="020B0503020204020204" pitchFamily="34" charset="0"/>
              </a:rPr>
              <a:t>life</a:t>
            </a:r>
            <a:r>
              <a:rPr lang="en-GB" sz="2000" dirty="0">
                <a:solidFill>
                  <a:srgbClr val="456A6E"/>
                </a:solidFill>
                <a:latin typeface="Corbel" panose="020B0503020204020204" pitchFamily="34" charset="0"/>
              </a:rPr>
              <a:t> </a:t>
            </a:r>
            <a:r>
              <a:rPr lang="en-GB" sz="2000" dirty="0" smtClean="0">
                <a:solidFill>
                  <a:srgbClr val="456A6E"/>
                </a:solidFill>
                <a:latin typeface="Corbel" panose="020B0503020204020204" pitchFamily="34" charset="0"/>
              </a:rPr>
              <a:t>?</a:t>
            </a:r>
            <a:endParaRPr lang="pt-PT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542F5D-9471-4032-9550-2D130090F527}"/>
              </a:ext>
            </a:extLst>
          </p:cNvPr>
          <p:cNvSpPr/>
          <p:nvPr/>
        </p:nvSpPr>
        <p:spPr>
          <a:xfrm>
            <a:off x="9646920" y="3732658"/>
            <a:ext cx="252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456A6E"/>
                </a:solidFill>
                <a:latin typeface="Corbel" panose="020B0503020204020204" pitchFamily="34" charset="0"/>
              </a:rPr>
              <a:t>What are the potential long-term impacts of </a:t>
            </a:r>
            <a:r>
              <a:rPr lang="en-US" sz="2000" dirty="0">
                <a:solidFill>
                  <a:srgbClr val="456A6E"/>
                </a:solidFill>
                <a:latin typeface="Corbel" panose="020B0503020204020204" pitchFamily="34" charset="0"/>
              </a:rPr>
              <a:t>5G-MOBIX </a:t>
            </a:r>
            <a:r>
              <a:rPr lang="en-US" sz="2000" dirty="0" smtClean="0">
                <a:solidFill>
                  <a:srgbClr val="456A6E"/>
                </a:solidFill>
                <a:latin typeface="Corbel" panose="020B0503020204020204" pitchFamily="34" charset="0"/>
              </a:rPr>
              <a:t>to e.g. </a:t>
            </a:r>
            <a:r>
              <a:rPr lang="en-US" sz="2000" b="1" dirty="0" smtClean="0">
                <a:solidFill>
                  <a:srgbClr val="456A6E"/>
                </a:solidFill>
                <a:latin typeface="Corbel" panose="020B0503020204020204" pitchFamily="34" charset="0"/>
              </a:rPr>
              <a:t>innovativeness and competitiveness ?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22891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4800" y="664800"/>
            <a:ext cx="8947150" cy="1325563"/>
          </a:xfrm>
        </p:spPr>
        <p:txBody>
          <a:bodyPr/>
          <a:lstStyle/>
          <a:p>
            <a:r>
              <a:rPr lang="fi-FI" dirty="0" err="1" smtClean="0"/>
              <a:t>Quality</a:t>
            </a:r>
            <a:r>
              <a:rPr lang="fi-FI" dirty="0" smtClean="0"/>
              <a:t> of Life </a:t>
            </a:r>
            <a:r>
              <a:rPr lang="fi-FI" dirty="0" err="1" smtClean="0"/>
              <a:t>impact</a:t>
            </a:r>
            <a:r>
              <a:rPr lang="fi-FI" dirty="0" smtClean="0"/>
              <a:t> </a:t>
            </a:r>
            <a:r>
              <a:rPr lang="fi-FI" dirty="0" err="1" smtClean="0"/>
              <a:t>evaluation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4800" y="1831800"/>
            <a:ext cx="10440000" cy="4320000"/>
          </a:xfrm>
        </p:spPr>
        <p:txBody>
          <a:bodyPr/>
          <a:lstStyle/>
          <a:p>
            <a:pPr fontAlgn="base"/>
            <a:r>
              <a:rPr lang="en-US" dirty="0"/>
              <a:t>The evaluation will focus on</a:t>
            </a:r>
            <a:r>
              <a:rPr lang="en-US" dirty="0" smtClean="0"/>
              <a:t>​</a:t>
            </a:r>
          </a:p>
          <a:p>
            <a:pPr lvl="1" fontAlgn="base"/>
            <a:r>
              <a:rPr lang="en-US" dirty="0" smtClean="0"/>
              <a:t>Identifying </a:t>
            </a:r>
            <a:r>
              <a:rPr lang="en-US" b="1" dirty="0"/>
              <a:t>the most important factors</a:t>
            </a:r>
            <a:r>
              <a:rPr lang="en-US" dirty="0"/>
              <a:t> (impact mechanisms) for each evaluation area and use case</a:t>
            </a:r>
            <a:r>
              <a:rPr lang="en-US" dirty="0" smtClean="0"/>
              <a:t>​	</a:t>
            </a:r>
          </a:p>
          <a:p>
            <a:pPr lvl="1" fontAlgn="base"/>
            <a:r>
              <a:rPr lang="en-US" dirty="0" smtClean="0"/>
              <a:t>Determination of </a:t>
            </a:r>
            <a:r>
              <a:rPr lang="en-US" b="1" dirty="0" smtClean="0"/>
              <a:t>the </a:t>
            </a:r>
            <a:r>
              <a:rPr lang="en-US" b="1" dirty="0"/>
              <a:t>likely directions of influence</a:t>
            </a:r>
            <a:r>
              <a:rPr lang="en-US" dirty="0"/>
              <a:t> for each mechanism (e.g. slight increase, significant increase, slight decrease, significant decrease) </a:t>
            </a:r>
          </a:p>
          <a:p>
            <a:pPr fontAlgn="base">
              <a:spcBef>
                <a:spcPts val="1800"/>
              </a:spcBef>
            </a:pPr>
            <a:r>
              <a:rPr lang="en-US" dirty="0" smtClean="0"/>
              <a:t>The methodology bases on the </a:t>
            </a:r>
            <a:r>
              <a:rPr lang="en-US" b="1" dirty="0" smtClean="0"/>
              <a:t>Trilateral WG Impact assessment framework</a:t>
            </a:r>
          </a:p>
          <a:p>
            <a:pPr fontAlgn="base">
              <a:spcBef>
                <a:spcPts val="1800"/>
              </a:spcBef>
            </a:pPr>
            <a:r>
              <a:rPr lang="en-US" b="1" dirty="0"/>
              <a:t>Expert assessment</a:t>
            </a:r>
            <a:r>
              <a:rPr lang="en-US" dirty="0"/>
              <a:t> supported by any available evidence for assessing the potential impacts </a:t>
            </a:r>
          </a:p>
        </p:txBody>
      </p:sp>
    </p:spTree>
    <p:extLst>
      <p:ext uri="{BB962C8B-B14F-4D97-AF65-F5344CB8AC3E}">
        <p14:creationId xmlns:p14="http://schemas.microsoft.com/office/powerpoint/2010/main" val="182980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77400" cy="881147"/>
          </a:xfrm>
        </p:spPr>
        <p:txBody>
          <a:bodyPr>
            <a:normAutofit/>
          </a:bodyPr>
          <a:lstStyle/>
          <a:p>
            <a:r>
              <a:rPr lang="fi-FI" dirty="0" err="1" smtClean="0"/>
              <a:t>QoL</a:t>
            </a:r>
            <a:r>
              <a:rPr lang="fi-FI" dirty="0" smtClean="0"/>
              <a:t> </a:t>
            </a:r>
            <a:r>
              <a:rPr lang="fi-FI" dirty="0" err="1" smtClean="0"/>
              <a:t>Impact</a:t>
            </a:r>
            <a:r>
              <a:rPr lang="fi-FI" dirty="0" smtClean="0"/>
              <a:t> </a:t>
            </a:r>
            <a:r>
              <a:rPr lang="fi-FI" dirty="0"/>
              <a:t>E</a:t>
            </a:r>
            <a:r>
              <a:rPr lang="fi-FI" dirty="0" smtClean="0"/>
              <a:t>valuation </a:t>
            </a:r>
            <a:r>
              <a:rPr lang="fi-FI" dirty="0" err="1" smtClean="0"/>
              <a:t>Methodology</a:t>
            </a:r>
            <a:endParaRPr lang="fi-FI" dirty="0"/>
          </a:p>
        </p:txBody>
      </p:sp>
      <p:sp>
        <p:nvSpPr>
          <p:cNvPr id="4" name="Rectangle 3"/>
          <p:cNvSpPr/>
          <p:nvPr/>
        </p:nvSpPr>
        <p:spPr>
          <a:xfrm>
            <a:off x="750588" y="2818151"/>
            <a:ext cx="2931537" cy="1027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Step</a:t>
            </a:r>
            <a:r>
              <a:rPr lang="fi-FI" dirty="0" smtClean="0"/>
              <a:t> 1. </a:t>
            </a:r>
            <a:r>
              <a:rPr lang="fi-FI" dirty="0" err="1" smtClean="0"/>
              <a:t>Mapping</a:t>
            </a:r>
            <a:r>
              <a:rPr lang="fi-FI" dirty="0" smtClean="0"/>
              <a:t> of </a:t>
            </a:r>
            <a:r>
              <a:rPr lang="fi-FI" dirty="0" err="1" smtClean="0"/>
              <a:t>impact</a:t>
            </a:r>
            <a:r>
              <a:rPr lang="fi-FI" dirty="0" smtClean="0"/>
              <a:t> </a:t>
            </a:r>
            <a:r>
              <a:rPr lang="fi-FI" dirty="0" err="1" smtClean="0"/>
              <a:t>mechanisms</a:t>
            </a:r>
            <a:r>
              <a:rPr lang="fi-FI" dirty="0" smtClean="0"/>
              <a:t> for </a:t>
            </a:r>
            <a:r>
              <a:rPr lang="fi-FI" dirty="0" err="1" smtClean="0"/>
              <a:t>relevant</a:t>
            </a:r>
            <a:r>
              <a:rPr lang="fi-FI" dirty="0" smtClean="0"/>
              <a:t> </a:t>
            </a:r>
            <a:r>
              <a:rPr lang="fi-FI" dirty="0" err="1" smtClean="0"/>
              <a:t>impact</a:t>
            </a:r>
            <a:r>
              <a:rPr lang="fi-FI" dirty="0" smtClean="0"/>
              <a:t> </a:t>
            </a:r>
            <a:r>
              <a:rPr lang="fi-FI" dirty="0" err="1" smtClean="0"/>
              <a:t>areas</a:t>
            </a:r>
            <a:endParaRPr lang="fi-FI" dirty="0"/>
          </a:p>
        </p:txBody>
      </p:sp>
      <p:sp>
        <p:nvSpPr>
          <p:cNvPr id="5" name="Rectangle 4"/>
          <p:cNvSpPr/>
          <p:nvPr/>
        </p:nvSpPr>
        <p:spPr>
          <a:xfrm>
            <a:off x="750588" y="4088887"/>
            <a:ext cx="2931536" cy="1162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Step</a:t>
            </a:r>
            <a:r>
              <a:rPr lang="fi-FI" dirty="0" smtClean="0"/>
              <a:t> 2. </a:t>
            </a:r>
            <a:r>
              <a:rPr lang="fi-FI" dirty="0" err="1" smtClean="0"/>
              <a:t>Mapping</a:t>
            </a:r>
            <a:r>
              <a:rPr lang="fi-FI" dirty="0" smtClean="0"/>
              <a:t> of </a:t>
            </a:r>
            <a:r>
              <a:rPr lang="fi-FI" dirty="0" err="1" smtClean="0"/>
              <a:t>impact</a:t>
            </a:r>
            <a:r>
              <a:rPr lang="fi-FI" dirty="0" smtClean="0"/>
              <a:t> </a:t>
            </a:r>
            <a:r>
              <a:rPr lang="fi-FI" dirty="0" err="1" smtClean="0"/>
              <a:t>mechanisms</a:t>
            </a:r>
            <a:r>
              <a:rPr lang="fi-FI" dirty="0"/>
              <a:t> </a:t>
            </a:r>
            <a:r>
              <a:rPr lang="fi-FI" dirty="0" smtClean="0"/>
              <a:t>(per </a:t>
            </a:r>
            <a:r>
              <a:rPr lang="fi-FI" dirty="0" err="1"/>
              <a:t>use</a:t>
            </a:r>
            <a:r>
              <a:rPr lang="fi-FI" dirty="0"/>
              <a:t> </a:t>
            </a:r>
            <a:r>
              <a:rPr lang="fi-FI" dirty="0" smtClean="0"/>
              <a:t>case) </a:t>
            </a:r>
            <a:r>
              <a:rPr lang="fi-FI" dirty="0" err="1" smtClean="0"/>
              <a:t>where</a:t>
            </a:r>
            <a:r>
              <a:rPr lang="fi-FI" dirty="0" smtClean="0"/>
              <a:t> 5G is </a:t>
            </a:r>
            <a:r>
              <a:rPr lang="fi-FI" dirty="0" err="1" smtClean="0"/>
              <a:t>expected</a:t>
            </a:r>
            <a:r>
              <a:rPr lang="fi-FI" dirty="0" smtClean="0"/>
              <a:t> to </a:t>
            </a:r>
            <a:r>
              <a:rPr lang="fi-FI" dirty="0" err="1" smtClean="0"/>
              <a:t>have</a:t>
            </a:r>
            <a:r>
              <a:rPr lang="fi-FI" dirty="0" smtClean="0"/>
              <a:t> an </a:t>
            </a:r>
            <a:r>
              <a:rPr lang="fi-FI" dirty="0" err="1" smtClean="0"/>
              <a:t>effect</a:t>
            </a:r>
            <a:endParaRPr lang="fi-FI" dirty="0"/>
          </a:p>
        </p:txBody>
      </p:sp>
      <p:sp>
        <p:nvSpPr>
          <p:cNvPr id="6" name="Rectangle 5"/>
          <p:cNvSpPr/>
          <p:nvPr/>
        </p:nvSpPr>
        <p:spPr>
          <a:xfrm>
            <a:off x="4007722" y="3331995"/>
            <a:ext cx="2808058" cy="1215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Step</a:t>
            </a:r>
            <a:r>
              <a:rPr lang="fi-FI" dirty="0"/>
              <a:t> </a:t>
            </a:r>
            <a:r>
              <a:rPr lang="fi-FI" dirty="0" smtClean="0"/>
              <a:t>3. </a:t>
            </a:r>
            <a:r>
              <a:rPr lang="fi-FI" dirty="0" err="1" smtClean="0"/>
              <a:t>Identification</a:t>
            </a:r>
            <a:r>
              <a:rPr lang="fi-FI" dirty="0" smtClean="0"/>
              <a:t> of </a:t>
            </a:r>
            <a:r>
              <a:rPr lang="fi-FI" dirty="0" err="1" smtClean="0"/>
              <a:t>relevant</a:t>
            </a:r>
            <a:r>
              <a:rPr lang="fi-FI" dirty="0" smtClean="0"/>
              <a:t> </a:t>
            </a:r>
            <a:r>
              <a:rPr lang="fi-FI" dirty="0" err="1" smtClean="0"/>
              <a:t>impact</a:t>
            </a:r>
            <a:r>
              <a:rPr lang="fi-FI" dirty="0" smtClean="0"/>
              <a:t> </a:t>
            </a:r>
            <a:r>
              <a:rPr lang="fi-FI" dirty="0" err="1" smtClean="0"/>
              <a:t>mechanisms</a:t>
            </a:r>
            <a:r>
              <a:rPr lang="fi-FI" dirty="0" smtClean="0"/>
              <a:t> of 5G for </a:t>
            </a:r>
            <a:r>
              <a:rPr lang="fi-FI" dirty="0" err="1" smtClean="0"/>
              <a:t>each</a:t>
            </a:r>
            <a:r>
              <a:rPr lang="fi-FI" dirty="0" smtClean="0"/>
              <a:t> </a:t>
            </a:r>
            <a:r>
              <a:rPr lang="fi-FI" dirty="0" err="1" smtClean="0"/>
              <a:t>use</a:t>
            </a:r>
            <a:r>
              <a:rPr lang="fi-FI" dirty="0" smtClean="0"/>
              <a:t> case and </a:t>
            </a:r>
            <a:r>
              <a:rPr lang="fi-FI" dirty="0" err="1" smtClean="0"/>
              <a:t>impact</a:t>
            </a:r>
            <a:r>
              <a:rPr lang="fi-FI" dirty="0" smtClean="0"/>
              <a:t> </a:t>
            </a:r>
            <a:r>
              <a:rPr lang="fi-FI" dirty="0" err="1" smtClean="0"/>
              <a:t>area</a:t>
            </a:r>
            <a:endParaRPr lang="fi-FI" dirty="0"/>
          </a:p>
        </p:txBody>
      </p:sp>
      <p:sp>
        <p:nvSpPr>
          <p:cNvPr id="10" name="Rectangle 9"/>
          <p:cNvSpPr/>
          <p:nvPr/>
        </p:nvSpPr>
        <p:spPr>
          <a:xfrm>
            <a:off x="10628078" y="3331995"/>
            <a:ext cx="1317906" cy="1215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Step</a:t>
            </a:r>
            <a:r>
              <a:rPr lang="fi-FI" dirty="0" smtClean="0"/>
              <a:t> 5. </a:t>
            </a:r>
            <a:r>
              <a:rPr lang="fi-FI" dirty="0" err="1" smtClean="0"/>
              <a:t>Overall</a:t>
            </a:r>
            <a:r>
              <a:rPr lang="fi-FI" dirty="0" smtClean="0"/>
              <a:t> </a:t>
            </a:r>
            <a:r>
              <a:rPr lang="fi-FI" dirty="0" err="1" smtClean="0"/>
              <a:t>QoL</a:t>
            </a:r>
            <a:r>
              <a:rPr lang="fi-FI" dirty="0" smtClean="0"/>
              <a:t> </a:t>
            </a:r>
            <a:r>
              <a:rPr lang="fi-FI" dirty="0" err="1" smtClean="0"/>
              <a:t>impact</a:t>
            </a:r>
            <a:r>
              <a:rPr lang="fi-FI" dirty="0" smtClean="0"/>
              <a:t> </a:t>
            </a:r>
            <a:r>
              <a:rPr lang="fi-FI" dirty="0" err="1" smtClean="0"/>
              <a:t>potential</a:t>
            </a:r>
            <a:endParaRPr lang="fi-FI" dirty="0"/>
          </a:p>
        </p:txBody>
      </p:sp>
      <p:sp>
        <p:nvSpPr>
          <p:cNvPr id="11" name="Rectangle 10"/>
          <p:cNvSpPr/>
          <p:nvPr/>
        </p:nvSpPr>
        <p:spPr>
          <a:xfrm>
            <a:off x="7055987" y="3331995"/>
            <a:ext cx="3331883" cy="1215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Step</a:t>
            </a:r>
            <a:r>
              <a:rPr lang="fi-FI" dirty="0" smtClean="0"/>
              <a:t> 4. </a:t>
            </a:r>
            <a:r>
              <a:rPr lang="fi-FI" dirty="0" err="1" smtClean="0"/>
              <a:t>Description</a:t>
            </a:r>
            <a:r>
              <a:rPr lang="fi-FI" dirty="0" smtClean="0"/>
              <a:t> of </a:t>
            </a:r>
            <a:r>
              <a:rPr lang="fi-FI" dirty="0" err="1" smtClean="0"/>
              <a:t>effects</a:t>
            </a:r>
            <a:r>
              <a:rPr lang="fi-FI" dirty="0" smtClean="0"/>
              <a:t> per </a:t>
            </a:r>
            <a:r>
              <a:rPr lang="fi-FI" dirty="0" err="1" smtClean="0"/>
              <a:t>use</a:t>
            </a:r>
            <a:r>
              <a:rPr lang="fi-FI" dirty="0" smtClean="0"/>
              <a:t> case and </a:t>
            </a:r>
            <a:r>
              <a:rPr lang="fi-FI" dirty="0" err="1" smtClean="0"/>
              <a:t>impact</a:t>
            </a:r>
            <a:r>
              <a:rPr lang="fi-FI" dirty="0" smtClean="0"/>
              <a:t> </a:t>
            </a:r>
            <a:r>
              <a:rPr lang="fi-FI" dirty="0" err="1" smtClean="0"/>
              <a:t>mechanism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12" name="Rectangle 11"/>
          <p:cNvSpPr/>
          <p:nvPr/>
        </p:nvSpPr>
        <p:spPr>
          <a:xfrm>
            <a:off x="1697706" y="5430423"/>
            <a:ext cx="1415252" cy="7363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Use</a:t>
            </a:r>
            <a:r>
              <a:rPr lang="fi-FI" dirty="0" smtClean="0"/>
              <a:t> case </a:t>
            </a:r>
            <a:r>
              <a:rPr lang="fi-FI" dirty="0" err="1" smtClean="0"/>
              <a:t>descriptions</a:t>
            </a:r>
            <a:endParaRPr lang="fi-FI" dirty="0"/>
          </a:p>
        </p:txBody>
      </p:sp>
      <p:sp>
        <p:nvSpPr>
          <p:cNvPr id="14" name="Rectangle 13"/>
          <p:cNvSpPr/>
          <p:nvPr/>
        </p:nvSpPr>
        <p:spPr>
          <a:xfrm>
            <a:off x="750588" y="1489320"/>
            <a:ext cx="1353738" cy="1189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Trilateral</a:t>
            </a:r>
            <a:r>
              <a:rPr lang="fi-FI" dirty="0" smtClean="0"/>
              <a:t> WG </a:t>
            </a:r>
            <a:r>
              <a:rPr lang="fi-FI" dirty="0" err="1" smtClean="0"/>
              <a:t>impact</a:t>
            </a:r>
            <a:r>
              <a:rPr lang="fi-FI" dirty="0" smtClean="0"/>
              <a:t> </a:t>
            </a:r>
            <a:r>
              <a:rPr lang="fi-FI" dirty="0" err="1" smtClean="0"/>
              <a:t>assessment</a:t>
            </a:r>
            <a:r>
              <a:rPr lang="fi-FI" dirty="0" smtClean="0"/>
              <a:t> </a:t>
            </a:r>
            <a:r>
              <a:rPr lang="fi-FI" dirty="0" err="1" smtClean="0"/>
              <a:t>framework</a:t>
            </a:r>
            <a:endParaRPr lang="fi-FI" dirty="0"/>
          </a:p>
        </p:txBody>
      </p:sp>
      <p:sp>
        <p:nvSpPr>
          <p:cNvPr id="17" name="Rectangle 16"/>
          <p:cNvSpPr/>
          <p:nvPr/>
        </p:nvSpPr>
        <p:spPr>
          <a:xfrm>
            <a:off x="9015522" y="2142612"/>
            <a:ext cx="1350757" cy="10006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T5.4 UA-</a:t>
            </a:r>
            <a:r>
              <a:rPr lang="fi-FI" dirty="0" err="1" smtClean="0"/>
              <a:t>evaluation</a:t>
            </a:r>
            <a:r>
              <a:rPr lang="fi-FI" dirty="0" smtClean="0"/>
              <a:t> </a:t>
            </a:r>
            <a:r>
              <a:rPr lang="fi-FI" dirty="0" err="1" smtClean="0"/>
              <a:t>results</a:t>
            </a:r>
            <a:endParaRPr lang="fi-FI" dirty="0"/>
          </a:p>
        </p:txBody>
      </p:sp>
      <p:sp>
        <p:nvSpPr>
          <p:cNvPr id="18" name="Rectangle 17"/>
          <p:cNvSpPr/>
          <p:nvPr/>
        </p:nvSpPr>
        <p:spPr>
          <a:xfrm>
            <a:off x="8604791" y="4734146"/>
            <a:ext cx="1783080" cy="12261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T6.2 </a:t>
            </a:r>
            <a:r>
              <a:rPr lang="fi-FI" dirty="0" err="1" smtClean="0"/>
              <a:t>Stakeholder</a:t>
            </a:r>
            <a:r>
              <a:rPr lang="fi-FI" dirty="0" smtClean="0"/>
              <a:t> </a:t>
            </a:r>
            <a:r>
              <a:rPr lang="fi-FI" dirty="0" err="1" smtClean="0"/>
              <a:t>questionnaires</a:t>
            </a:r>
            <a:endParaRPr lang="fi-FI" dirty="0"/>
          </a:p>
        </p:txBody>
      </p:sp>
      <p:sp>
        <p:nvSpPr>
          <p:cNvPr id="19" name="Rectangle 18"/>
          <p:cNvSpPr/>
          <p:nvPr/>
        </p:nvSpPr>
        <p:spPr>
          <a:xfrm>
            <a:off x="7053436" y="2142612"/>
            <a:ext cx="1899324" cy="10133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Literature</a:t>
            </a:r>
            <a:r>
              <a:rPr lang="fi-FI" dirty="0" smtClean="0"/>
              <a:t> and </a:t>
            </a:r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evidence</a:t>
            </a:r>
            <a:endParaRPr lang="fi-FI" dirty="0"/>
          </a:p>
        </p:txBody>
      </p:sp>
      <p:sp>
        <p:nvSpPr>
          <p:cNvPr id="20" name="Rectangle 19"/>
          <p:cNvSpPr/>
          <p:nvPr/>
        </p:nvSpPr>
        <p:spPr>
          <a:xfrm>
            <a:off x="7075033" y="4718905"/>
            <a:ext cx="1405819" cy="12413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i="1" dirty="0" smtClean="0"/>
              <a:t>(T5.2 Technical </a:t>
            </a:r>
            <a:r>
              <a:rPr lang="fi-FI" i="1" dirty="0" err="1" smtClean="0"/>
              <a:t>evaluation</a:t>
            </a:r>
            <a:r>
              <a:rPr lang="fi-FI" i="1" dirty="0" smtClean="0"/>
              <a:t> </a:t>
            </a:r>
            <a:r>
              <a:rPr lang="fi-FI" i="1" dirty="0" err="1" smtClean="0"/>
              <a:t>results</a:t>
            </a:r>
            <a:r>
              <a:rPr lang="fi-FI" i="1" dirty="0" smtClean="0"/>
              <a:t>)</a:t>
            </a:r>
            <a:endParaRPr lang="fi-FI" i="1" dirty="0"/>
          </a:p>
        </p:txBody>
      </p:sp>
      <p:sp>
        <p:nvSpPr>
          <p:cNvPr id="21" name="Rectangle 20"/>
          <p:cNvSpPr/>
          <p:nvPr/>
        </p:nvSpPr>
        <p:spPr>
          <a:xfrm>
            <a:off x="2292525" y="1489320"/>
            <a:ext cx="1389599" cy="11818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Impact</a:t>
            </a:r>
            <a:r>
              <a:rPr lang="fi-FI" dirty="0" smtClean="0"/>
              <a:t> </a:t>
            </a:r>
            <a:r>
              <a:rPr lang="fi-FI" dirty="0" err="1" smtClean="0"/>
              <a:t>pathways</a:t>
            </a:r>
            <a:r>
              <a:rPr lang="fi-FI" dirty="0" smtClean="0"/>
              <a:t> for </a:t>
            </a:r>
            <a:r>
              <a:rPr lang="fi-FI" dirty="0" err="1" smtClean="0"/>
              <a:t>each</a:t>
            </a:r>
            <a:r>
              <a:rPr lang="fi-FI" dirty="0" smtClean="0"/>
              <a:t> </a:t>
            </a:r>
            <a:r>
              <a:rPr lang="fi-FI" dirty="0" err="1" smtClean="0"/>
              <a:t>area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23" name="Rectangle 22"/>
          <p:cNvSpPr/>
          <p:nvPr/>
        </p:nvSpPr>
        <p:spPr>
          <a:xfrm>
            <a:off x="3295595" y="5430423"/>
            <a:ext cx="1252188" cy="50165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Literature</a:t>
            </a:r>
            <a:endParaRPr lang="fi-FI" dirty="0"/>
          </a:p>
        </p:txBody>
      </p:sp>
      <p:cxnSp>
        <p:nvCxnSpPr>
          <p:cNvPr id="25" name="Straight Arrow Connector 24"/>
          <p:cNvCxnSpPr>
            <a:stCxn id="14" idx="2"/>
          </p:cNvCxnSpPr>
          <p:nvPr/>
        </p:nvCxnSpPr>
        <p:spPr>
          <a:xfrm>
            <a:off x="1427457" y="2678746"/>
            <a:ext cx="0" cy="139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1" idx="2"/>
          </p:cNvCxnSpPr>
          <p:nvPr/>
        </p:nvCxnSpPr>
        <p:spPr>
          <a:xfrm flipH="1">
            <a:off x="2987324" y="2671156"/>
            <a:ext cx="1" cy="146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0"/>
          </p:cNvCxnSpPr>
          <p:nvPr/>
        </p:nvCxnSpPr>
        <p:spPr>
          <a:xfrm flipV="1">
            <a:off x="2405332" y="5262297"/>
            <a:ext cx="0" cy="168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3" idx="0"/>
          </p:cNvCxnSpPr>
          <p:nvPr/>
        </p:nvCxnSpPr>
        <p:spPr>
          <a:xfrm flipH="1" flipV="1">
            <a:off x="3538725" y="5251512"/>
            <a:ext cx="382964" cy="178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" idx="3"/>
            <a:endCxn id="6" idx="1"/>
          </p:cNvCxnSpPr>
          <p:nvPr/>
        </p:nvCxnSpPr>
        <p:spPr>
          <a:xfrm>
            <a:off x="3682125" y="3331995"/>
            <a:ext cx="325597" cy="607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" idx="3"/>
            <a:endCxn id="6" idx="1"/>
          </p:cNvCxnSpPr>
          <p:nvPr/>
        </p:nvCxnSpPr>
        <p:spPr>
          <a:xfrm flipV="1">
            <a:off x="3682124" y="3939600"/>
            <a:ext cx="325598" cy="73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6" idx="3"/>
            <a:endCxn id="11" idx="1"/>
          </p:cNvCxnSpPr>
          <p:nvPr/>
        </p:nvCxnSpPr>
        <p:spPr>
          <a:xfrm>
            <a:off x="6815780" y="3939600"/>
            <a:ext cx="2402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1" idx="3"/>
            <a:endCxn id="10" idx="1"/>
          </p:cNvCxnSpPr>
          <p:nvPr/>
        </p:nvCxnSpPr>
        <p:spPr>
          <a:xfrm>
            <a:off x="10387870" y="3939600"/>
            <a:ext cx="2402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9" idx="2"/>
          </p:cNvCxnSpPr>
          <p:nvPr/>
        </p:nvCxnSpPr>
        <p:spPr>
          <a:xfrm>
            <a:off x="8003098" y="3156003"/>
            <a:ext cx="0" cy="188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7" idx="2"/>
          </p:cNvCxnSpPr>
          <p:nvPr/>
        </p:nvCxnSpPr>
        <p:spPr>
          <a:xfrm>
            <a:off x="9690901" y="3143307"/>
            <a:ext cx="0" cy="201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8" idx="0"/>
          </p:cNvCxnSpPr>
          <p:nvPr/>
        </p:nvCxnSpPr>
        <p:spPr>
          <a:xfrm flipV="1">
            <a:off x="9496331" y="4547206"/>
            <a:ext cx="0" cy="186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20" idx="0"/>
          </p:cNvCxnSpPr>
          <p:nvPr/>
        </p:nvCxnSpPr>
        <p:spPr>
          <a:xfrm flipV="1">
            <a:off x="7777943" y="4547205"/>
            <a:ext cx="0" cy="171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61331" y="5399311"/>
            <a:ext cx="1353738" cy="1189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Trilateral</a:t>
            </a:r>
            <a:r>
              <a:rPr lang="fi-FI" dirty="0" smtClean="0"/>
              <a:t> WG </a:t>
            </a:r>
            <a:r>
              <a:rPr lang="fi-FI" dirty="0" err="1" smtClean="0"/>
              <a:t>impact</a:t>
            </a:r>
            <a:r>
              <a:rPr lang="fi-FI" dirty="0" smtClean="0"/>
              <a:t> </a:t>
            </a:r>
            <a:r>
              <a:rPr lang="fi-FI" dirty="0" err="1" smtClean="0"/>
              <a:t>assessment</a:t>
            </a:r>
            <a:r>
              <a:rPr lang="fi-FI" dirty="0" smtClean="0"/>
              <a:t> </a:t>
            </a:r>
            <a:r>
              <a:rPr lang="fi-FI" dirty="0" err="1" smtClean="0"/>
              <a:t>framework</a:t>
            </a:r>
            <a:endParaRPr lang="fi-FI" dirty="0"/>
          </a:p>
        </p:txBody>
      </p:sp>
      <p:cxnSp>
        <p:nvCxnSpPr>
          <p:cNvPr id="38" name="Straight Arrow Connector 37"/>
          <p:cNvCxnSpPr>
            <a:stCxn id="31" idx="0"/>
          </p:cNvCxnSpPr>
          <p:nvPr/>
        </p:nvCxnSpPr>
        <p:spPr>
          <a:xfrm flipV="1">
            <a:off x="838200" y="5262298"/>
            <a:ext cx="342015" cy="137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11422" y="6501133"/>
            <a:ext cx="1656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</a:rPr>
              <a:t>Fanny Malin, VTT</a:t>
            </a:r>
            <a:endParaRPr lang="fi-FI" sz="1600" b="0" dirty="0" err="1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0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" descr="\\FILE01\network\ErticoData\PublicArea\Activities\1. Activities_Current Phase\VRA\Dissemination\Materials (logo &amp; pictures)\WIKI\images\EU-US-Japan-ITS-Logos2_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4" y="6199713"/>
            <a:ext cx="2852582" cy="54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0817" y="82691"/>
            <a:ext cx="1178152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2100" b="1" kern="0" dirty="0" err="1" smtClean="0">
                <a:solidFill>
                  <a:srgbClr val="5C8E93"/>
                </a:solidFill>
                <a:ea typeface="+mj-ea"/>
                <a:cs typeface="Calibri" panose="020F0502020204030204" pitchFamily="34" charset="0"/>
              </a:rPr>
              <a:t>Example</a:t>
            </a:r>
            <a:r>
              <a:rPr lang="fi-FI" sz="2100" b="1" kern="0" dirty="0" smtClean="0">
                <a:solidFill>
                  <a:srgbClr val="5C8E93"/>
                </a:solidFill>
                <a:ea typeface="+mj-ea"/>
                <a:cs typeface="Calibri" panose="020F0502020204030204" pitchFamily="34" charset="0"/>
              </a:rPr>
              <a:t> of </a:t>
            </a:r>
            <a:r>
              <a:rPr lang="fi-FI" sz="2100" b="1" kern="0" dirty="0" err="1" smtClean="0">
                <a:solidFill>
                  <a:srgbClr val="5C8E93"/>
                </a:solidFill>
                <a:ea typeface="+mj-ea"/>
                <a:cs typeface="Calibri" panose="020F0502020204030204" pitchFamily="34" charset="0"/>
              </a:rPr>
              <a:t>ongoing</a:t>
            </a:r>
            <a:r>
              <a:rPr lang="fi-FI" sz="2100" b="1" kern="0" dirty="0" smtClean="0">
                <a:solidFill>
                  <a:srgbClr val="5C8E93"/>
                </a:solidFill>
                <a:ea typeface="+mj-ea"/>
                <a:cs typeface="Calibri" panose="020F0502020204030204" pitchFamily="34" charset="0"/>
              </a:rPr>
              <a:t> </a:t>
            </a:r>
            <a:r>
              <a:rPr lang="fi-FI" sz="2100" b="1" kern="0" dirty="0" err="1" smtClean="0">
                <a:solidFill>
                  <a:srgbClr val="5C8E93"/>
                </a:solidFill>
                <a:ea typeface="+mj-ea"/>
                <a:cs typeface="Calibri" panose="020F0502020204030204" pitchFamily="34" charset="0"/>
              </a:rPr>
              <a:t>work</a:t>
            </a:r>
            <a:r>
              <a:rPr lang="fi-FI" sz="2100" b="1" kern="0" dirty="0" smtClean="0">
                <a:solidFill>
                  <a:srgbClr val="5C8E93"/>
                </a:solidFill>
                <a:ea typeface="+mj-ea"/>
                <a:cs typeface="Calibri" panose="020F0502020204030204" pitchFamily="34" charset="0"/>
              </a:rPr>
              <a:t>: </a:t>
            </a:r>
            <a:r>
              <a:rPr lang="en-US" sz="2100" b="1" kern="0" dirty="0" smtClean="0">
                <a:solidFill>
                  <a:srgbClr val="5C8E93"/>
                </a:solidFill>
                <a:ea typeface="+mj-ea"/>
                <a:cs typeface="Calibri" panose="020F0502020204030204" pitchFamily="34" charset="0"/>
              </a:rPr>
              <a:t>Mapping </a:t>
            </a:r>
            <a:r>
              <a:rPr lang="en-US" sz="2100" b="1" kern="0" dirty="0">
                <a:solidFill>
                  <a:srgbClr val="5C8E93"/>
                </a:solidFill>
                <a:ea typeface="+mj-ea"/>
                <a:cs typeface="Calibri" panose="020F0502020204030204" pitchFamily="34" charset="0"/>
              </a:rPr>
              <a:t>of impact </a:t>
            </a:r>
            <a:r>
              <a:rPr lang="en-US" sz="2100" b="1" kern="0" dirty="0" smtClean="0">
                <a:solidFill>
                  <a:srgbClr val="5C8E93"/>
                </a:solidFill>
                <a:ea typeface="+mj-ea"/>
                <a:cs typeface="Calibri" panose="020F0502020204030204" pitchFamily="34" charset="0"/>
              </a:rPr>
              <a:t>mechanisms, where </a:t>
            </a:r>
            <a:r>
              <a:rPr lang="en-US" sz="2100" b="1" kern="0" dirty="0">
                <a:solidFill>
                  <a:srgbClr val="5C8E93"/>
                </a:solidFill>
                <a:ea typeface="+mj-ea"/>
                <a:cs typeface="Calibri" panose="020F0502020204030204" pitchFamily="34" charset="0"/>
              </a:rPr>
              <a:t>5G is expected to have an </a:t>
            </a:r>
            <a:r>
              <a:rPr lang="en-US" sz="2100" b="1" kern="0" dirty="0" smtClean="0">
                <a:solidFill>
                  <a:srgbClr val="5C8E93"/>
                </a:solidFill>
                <a:ea typeface="+mj-ea"/>
                <a:cs typeface="Calibri" panose="020F0502020204030204" pitchFamily="34" charset="0"/>
              </a:rPr>
              <a:t>effect</a:t>
            </a:r>
            <a:endParaRPr lang="fi-FI" sz="2100" b="1" kern="0" dirty="0" smtClean="0">
              <a:solidFill>
                <a:srgbClr val="5C8E93"/>
              </a:solidFill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398" name="Group 397"/>
          <p:cNvGrpSpPr>
            <a:grpSpLocks noChangeAspect="1"/>
          </p:cNvGrpSpPr>
          <p:nvPr/>
        </p:nvGrpSpPr>
        <p:grpSpPr>
          <a:xfrm>
            <a:off x="2401471" y="710697"/>
            <a:ext cx="9403174" cy="5904000"/>
            <a:chOff x="1475614" y="754242"/>
            <a:chExt cx="9297910" cy="5837907"/>
          </a:xfrm>
        </p:grpSpPr>
        <p:grpSp>
          <p:nvGrpSpPr>
            <p:cNvPr id="399" name="Group 398"/>
            <p:cNvGrpSpPr/>
            <p:nvPr/>
          </p:nvGrpSpPr>
          <p:grpSpPr>
            <a:xfrm>
              <a:off x="1475614" y="889590"/>
              <a:ext cx="9297910" cy="5702559"/>
              <a:chOff x="1475614" y="889590"/>
              <a:chExt cx="9297910" cy="5702559"/>
            </a:xfrm>
          </p:grpSpPr>
          <p:sp>
            <p:nvSpPr>
              <p:cNvPr id="403" name="Right Arrow 402"/>
              <p:cNvSpPr/>
              <p:nvPr/>
            </p:nvSpPr>
            <p:spPr>
              <a:xfrm>
                <a:off x="1475614" y="2088859"/>
                <a:ext cx="9297910" cy="3039271"/>
              </a:xfrm>
              <a:prstGeom prst="right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556"/>
                <a:endParaRPr lang="fi-FI" sz="200">
                  <a:solidFill>
                    <a:prstClr val="white"/>
                  </a:solidFill>
                </a:endParaRPr>
              </a:p>
            </p:txBody>
          </p:sp>
          <p:sp>
            <p:nvSpPr>
              <p:cNvPr id="404" name="Rectangle 403"/>
              <p:cNvSpPr/>
              <p:nvPr/>
            </p:nvSpPr>
            <p:spPr bwMode="auto">
              <a:xfrm>
                <a:off x="1623125" y="2529423"/>
                <a:ext cx="1006093" cy="110063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20713" tIns="10357" rIns="20713" bIns="10357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2071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200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Rectangle 404"/>
              <p:cNvSpPr/>
              <p:nvPr/>
            </p:nvSpPr>
            <p:spPr bwMode="auto">
              <a:xfrm>
                <a:off x="4142955" y="889590"/>
                <a:ext cx="1214142" cy="15594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20713" tIns="10357" rIns="20713" bIns="10357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2071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000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Rectangle 407"/>
              <p:cNvSpPr/>
              <p:nvPr/>
            </p:nvSpPr>
            <p:spPr bwMode="auto">
              <a:xfrm>
                <a:off x="5635281" y="4026866"/>
                <a:ext cx="1157981" cy="219033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20713" tIns="10357" rIns="20713" bIns="10357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2071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000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Rectangle 408"/>
              <p:cNvSpPr/>
              <p:nvPr/>
            </p:nvSpPr>
            <p:spPr bwMode="auto">
              <a:xfrm>
                <a:off x="5635281" y="999791"/>
                <a:ext cx="1157981" cy="284683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20713" tIns="10357" rIns="20713" bIns="10357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2071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000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Rectangle 409"/>
              <p:cNvSpPr/>
              <p:nvPr/>
            </p:nvSpPr>
            <p:spPr bwMode="auto">
              <a:xfrm>
                <a:off x="4152989" y="2671362"/>
                <a:ext cx="1204108" cy="184034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20713" tIns="10357" rIns="20713" bIns="10357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2071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200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TextBox 410"/>
              <p:cNvSpPr txBox="1"/>
              <p:nvPr/>
            </p:nvSpPr>
            <p:spPr>
              <a:xfrm>
                <a:off x="4183729" y="1025009"/>
                <a:ext cx="1103766" cy="200055"/>
              </a:xfrm>
              <a:prstGeom prst="rect">
                <a:avLst/>
              </a:prstGeom>
              <a:pattFill prst="ltUpDiag">
                <a:fgClr>
                  <a:srgbClr val="81B187"/>
                </a:fgClr>
                <a:bgClr>
                  <a:schemeClr val="bg1"/>
                </a:bgClr>
              </a:patt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Car following</a:t>
                </a:r>
              </a:p>
            </p:txBody>
          </p:sp>
          <p:sp>
            <p:nvSpPr>
              <p:cNvPr id="412" name="TextBox 411"/>
              <p:cNvSpPr txBox="1"/>
              <p:nvPr/>
            </p:nvSpPr>
            <p:spPr>
              <a:xfrm>
                <a:off x="5676055" y="1181315"/>
                <a:ext cx="1061482" cy="307777"/>
              </a:xfrm>
              <a:prstGeom prst="rect">
                <a:avLst/>
              </a:prstGeom>
              <a:solidFill>
                <a:srgbClr val="81B187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Synchronization of speed patterns</a:t>
                </a:r>
              </a:p>
            </p:txBody>
          </p:sp>
          <p:sp>
            <p:nvSpPr>
              <p:cNvPr id="413" name="TextBox 412"/>
              <p:cNvSpPr txBox="1"/>
              <p:nvPr/>
            </p:nvSpPr>
            <p:spPr>
              <a:xfrm flipH="1">
                <a:off x="4193762" y="3737819"/>
                <a:ext cx="1103766" cy="200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Stamina (fatigue)</a:t>
                </a:r>
              </a:p>
            </p:txBody>
          </p:sp>
          <p:sp>
            <p:nvSpPr>
              <p:cNvPr id="414" name="TextBox 413"/>
              <p:cNvSpPr txBox="1"/>
              <p:nvPr/>
            </p:nvSpPr>
            <p:spPr>
              <a:xfrm>
                <a:off x="4183729" y="2231362"/>
                <a:ext cx="1103766" cy="200055"/>
              </a:xfrm>
              <a:prstGeom prst="rect">
                <a:avLst/>
              </a:prstGeom>
              <a:solidFill>
                <a:srgbClr val="81B187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Situational picture</a:t>
                </a:r>
              </a:p>
            </p:txBody>
          </p:sp>
          <p:sp>
            <p:nvSpPr>
              <p:cNvPr id="415" name="TextBox 414"/>
              <p:cNvSpPr txBox="1"/>
              <p:nvPr/>
            </p:nvSpPr>
            <p:spPr>
              <a:xfrm>
                <a:off x="4183729" y="1680930"/>
                <a:ext cx="1103766" cy="307777"/>
              </a:xfrm>
              <a:prstGeom prst="rect">
                <a:avLst/>
              </a:prstGeom>
              <a:solidFill>
                <a:srgbClr val="81B187"/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Interaction with other vehicles and VRUs</a:t>
                </a:r>
              </a:p>
            </p:txBody>
          </p:sp>
          <p:sp>
            <p:nvSpPr>
              <p:cNvPr id="416" name="TextBox 415"/>
              <p:cNvSpPr txBox="1"/>
              <p:nvPr/>
            </p:nvSpPr>
            <p:spPr>
              <a:xfrm>
                <a:off x="4183729" y="2011967"/>
                <a:ext cx="1103766" cy="200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Safety maneuvers</a:t>
                </a:r>
              </a:p>
            </p:txBody>
          </p:sp>
          <p:sp>
            <p:nvSpPr>
              <p:cNvPr id="417" name="TextBox 416"/>
              <p:cNvSpPr txBox="1"/>
              <p:nvPr/>
            </p:nvSpPr>
            <p:spPr>
              <a:xfrm>
                <a:off x="1663899" y="3395751"/>
                <a:ext cx="933433" cy="200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Willingness to use</a:t>
                </a:r>
              </a:p>
            </p:txBody>
          </p:sp>
          <p:sp>
            <p:nvSpPr>
              <p:cNvPr id="418" name="TextBox 417"/>
              <p:cNvSpPr txBox="1"/>
              <p:nvPr/>
            </p:nvSpPr>
            <p:spPr>
              <a:xfrm>
                <a:off x="1663899" y="3051345"/>
                <a:ext cx="933433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Willingness &amp; possibility to have</a:t>
                </a:r>
              </a:p>
            </p:txBody>
          </p:sp>
          <p:sp>
            <p:nvSpPr>
              <p:cNvPr id="419" name="TextBox 418"/>
              <p:cNvSpPr txBox="1"/>
              <p:nvPr/>
            </p:nvSpPr>
            <p:spPr>
              <a:xfrm>
                <a:off x="1663899" y="2716066"/>
                <a:ext cx="933433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Automation awareness</a:t>
                </a:r>
              </a:p>
            </p:txBody>
          </p:sp>
          <p:sp>
            <p:nvSpPr>
              <p:cNvPr id="420" name="TextBox 419"/>
              <p:cNvSpPr txBox="1"/>
              <p:nvPr/>
            </p:nvSpPr>
            <p:spPr>
              <a:xfrm>
                <a:off x="4193763" y="4286405"/>
                <a:ext cx="1103766" cy="200055"/>
              </a:xfrm>
              <a:prstGeom prst="rect">
                <a:avLst/>
              </a:prstGeom>
              <a:solidFill>
                <a:srgbClr val="81B187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3600"/>
                </a:lvl1pPr>
              </a:lstStyle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Driving experience</a:t>
                </a:r>
              </a:p>
            </p:txBody>
          </p:sp>
          <p:sp>
            <p:nvSpPr>
              <p:cNvPr id="421" name="Rectangle 420"/>
              <p:cNvSpPr/>
              <p:nvPr/>
            </p:nvSpPr>
            <p:spPr bwMode="auto">
              <a:xfrm>
                <a:off x="4142955" y="4679626"/>
                <a:ext cx="1204108" cy="101573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20713" tIns="10357" rIns="20713" bIns="10357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2071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TextBox 421"/>
              <p:cNvSpPr txBox="1"/>
              <p:nvPr/>
            </p:nvSpPr>
            <p:spPr>
              <a:xfrm>
                <a:off x="4183729" y="4814887"/>
                <a:ext cx="1103766" cy="200055"/>
              </a:xfrm>
              <a:prstGeom prst="rect">
                <a:avLst/>
              </a:prstGeom>
              <a:solidFill>
                <a:srgbClr val="81B187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Comfort and stress</a:t>
                </a:r>
              </a:p>
            </p:txBody>
          </p:sp>
          <p:sp>
            <p:nvSpPr>
              <p:cNvPr id="423" name="TextBox 422"/>
              <p:cNvSpPr txBox="1"/>
              <p:nvPr/>
            </p:nvSpPr>
            <p:spPr>
              <a:xfrm>
                <a:off x="4183729" y="5043540"/>
                <a:ext cx="1103766" cy="200055"/>
              </a:xfrm>
              <a:prstGeom prst="rect">
                <a:avLst/>
              </a:prstGeom>
              <a:pattFill prst="ltUpDiag">
                <a:fgClr>
                  <a:srgbClr val="81B187"/>
                </a:fgClr>
                <a:bgClr>
                  <a:schemeClr val="bg1"/>
                </a:bgClr>
              </a:patt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Use of in-vehicle time</a:t>
                </a:r>
              </a:p>
            </p:txBody>
          </p:sp>
          <p:sp>
            <p:nvSpPr>
              <p:cNvPr id="424" name="TextBox 423"/>
              <p:cNvSpPr txBox="1"/>
              <p:nvPr/>
            </p:nvSpPr>
            <p:spPr>
              <a:xfrm>
                <a:off x="4193763" y="2744211"/>
                <a:ext cx="1103766" cy="307777"/>
              </a:xfrm>
              <a:prstGeom prst="rect">
                <a:avLst/>
              </a:prstGeom>
              <a:pattFill prst="ltUpDiag">
                <a:fgClr>
                  <a:srgbClr val="81B187"/>
                </a:fgClr>
                <a:bgClr>
                  <a:schemeClr val="bg1"/>
                </a:bgClr>
              </a:patt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Ease of driving, non-driving</a:t>
                </a:r>
              </a:p>
            </p:txBody>
          </p:sp>
          <p:sp>
            <p:nvSpPr>
              <p:cNvPr id="425" name="Rectangle 424"/>
              <p:cNvSpPr/>
              <p:nvPr/>
            </p:nvSpPr>
            <p:spPr bwMode="auto">
              <a:xfrm>
                <a:off x="1623125" y="3787458"/>
                <a:ext cx="1006093" cy="12889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20713" tIns="10357" rIns="20713" bIns="10357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2071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TextBox 425"/>
              <p:cNvSpPr txBox="1"/>
              <p:nvPr/>
            </p:nvSpPr>
            <p:spPr>
              <a:xfrm>
                <a:off x="1655257" y="4616141"/>
                <a:ext cx="933433" cy="200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Price of AV</a:t>
                </a:r>
              </a:p>
            </p:txBody>
          </p:sp>
          <p:sp>
            <p:nvSpPr>
              <p:cNvPr id="427" name="TextBox 426"/>
              <p:cNvSpPr txBox="1"/>
              <p:nvPr/>
            </p:nvSpPr>
            <p:spPr>
              <a:xfrm>
                <a:off x="4193763" y="3294115"/>
                <a:ext cx="1103766" cy="200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Workload</a:t>
                </a:r>
              </a:p>
            </p:txBody>
          </p:sp>
          <p:sp>
            <p:nvSpPr>
              <p:cNvPr id="428" name="TextBox 427"/>
              <p:cNvSpPr txBox="1"/>
              <p:nvPr/>
            </p:nvSpPr>
            <p:spPr>
              <a:xfrm>
                <a:off x="1655256" y="4840334"/>
                <a:ext cx="933433" cy="200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Travel costs</a:t>
                </a:r>
              </a:p>
            </p:txBody>
          </p:sp>
          <p:sp>
            <p:nvSpPr>
              <p:cNvPr id="429" name="TextBox 428"/>
              <p:cNvSpPr txBox="1"/>
              <p:nvPr/>
            </p:nvSpPr>
            <p:spPr>
              <a:xfrm>
                <a:off x="1655258" y="4271636"/>
                <a:ext cx="933433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Operation of vehicles / system</a:t>
                </a:r>
              </a:p>
            </p:txBody>
          </p:sp>
          <p:sp>
            <p:nvSpPr>
              <p:cNvPr id="430" name="TextBox 429"/>
              <p:cNvSpPr txBox="1"/>
              <p:nvPr/>
            </p:nvSpPr>
            <p:spPr>
              <a:xfrm>
                <a:off x="1663899" y="3944903"/>
                <a:ext cx="933433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Transport / mobility management</a:t>
                </a:r>
              </a:p>
            </p:txBody>
          </p:sp>
          <p:sp>
            <p:nvSpPr>
              <p:cNvPr id="431" name="TextBox 430"/>
              <p:cNvSpPr txBox="1"/>
              <p:nvPr/>
            </p:nvSpPr>
            <p:spPr>
              <a:xfrm>
                <a:off x="4183729" y="6336923"/>
                <a:ext cx="1103766" cy="200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Car ownership</a:t>
                </a:r>
              </a:p>
            </p:txBody>
          </p:sp>
          <p:sp>
            <p:nvSpPr>
              <p:cNvPr id="432" name="TextBox 431"/>
              <p:cNvSpPr txBox="1"/>
              <p:nvPr/>
            </p:nvSpPr>
            <p:spPr>
              <a:xfrm>
                <a:off x="5676055" y="5433373"/>
                <a:ext cx="1061482" cy="200055"/>
              </a:xfrm>
              <a:prstGeom prst="rect">
                <a:avLst/>
              </a:prstGeom>
              <a:pattFill prst="ltUpDiag">
                <a:fgClr>
                  <a:srgbClr val="81B187"/>
                </a:fgClr>
                <a:bgClr>
                  <a:schemeClr val="bg1"/>
                </a:bgClr>
              </a:patt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Harm by delays</a:t>
                </a:r>
              </a:p>
            </p:txBody>
          </p:sp>
          <p:sp>
            <p:nvSpPr>
              <p:cNvPr id="434" name="TextBox 433"/>
              <p:cNvSpPr txBox="1"/>
              <p:nvPr/>
            </p:nvSpPr>
            <p:spPr>
              <a:xfrm>
                <a:off x="5676055" y="1852417"/>
                <a:ext cx="1061482" cy="200055"/>
              </a:xfrm>
              <a:prstGeom prst="rect">
                <a:avLst/>
              </a:prstGeom>
              <a:pattFill prst="ltUpDiag">
                <a:fgClr>
                  <a:srgbClr val="81B187"/>
                </a:fgClr>
                <a:bgClr>
                  <a:schemeClr val="bg1"/>
                </a:bgClr>
              </a:patt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Driving errors</a:t>
                </a:r>
              </a:p>
            </p:txBody>
          </p:sp>
          <p:sp>
            <p:nvSpPr>
              <p:cNvPr id="435" name="TextBox 434"/>
              <p:cNvSpPr txBox="1"/>
              <p:nvPr/>
            </p:nvSpPr>
            <p:spPr>
              <a:xfrm>
                <a:off x="5676055" y="3080636"/>
                <a:ext cx="1061482" cy="307777"/>
              </a:xfrm>
              <a:prstGeom prst="rect">
                <a:avLst/>
              </a:prstGeom>
              <a:solidFill>
                <a:srgbClr val="81B187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Limited/extended  visibility</a:t>
                </a:r>
              </a:p>
            </p:txBody>
          </p:sp>
          <p:sp>
            <p:nvSpPr>
              <p:cNvPr id="436" name="TextBox 435"/>
              <p:cNvSpPr txBox="1"/>
              <p:nvPr/>
            </p:nvSpPr>
            <p:spPr>
              <a:xfrm>
                <a:off x="5676055" y="3418060"/>
                <a:ext cx="1061482" cy="415498"/>
              </a:xfrm>
              <a:prstGeom prst="rect">
                <a:avLst/>
              </a:prstGeom>
              <a:solidFill>
                <a:srgbClr val="81B187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False/better anticipation of intentions</a:t>
                </a:r>
              </a:p>
            </p:txBody>
          </p:sp>
          <p:sp>
            <p:nvSpPr>
              <p:cNvPr id="437" name="TextBox 436"/>
              <p:cNvSpPr txBox="1"/>
              <p:nvPr/>
            </p:nvSpPr>
            <p:spPr>
              <a:xfrm>
                <a:off x="5676055" y="2744438"/>
                <a:ext cx="106148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Frequency of shockwaves</a:t>
                </a:r>
              </a:p>
            </p:txBody>
          </p:sp>
          <p:sp>
            <p:nvSpPr>
              <p:cNvPr id="438" name="TextBox 437"/>
              <p:cNvSpPr txBox="1"/>
              <p:nvPr/>
            </p:nvSpPr>
            <p:spPr>
              <a:xfrm>
                <a:off x="5676055" y="2079488"/>
                <a:ext cx="1061482" cy="307777"/>
              </a:xfrm>
              <a:prstGeom prst="rect">
                <a:avLst/>
              </a:prstGeom>
              <a:solidFill>
                <a:srgbClr val="81B187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Transitions from AD to driver</a:t>
                </a:r>
              </a:p>
            </p:txBody>
          </p:sp>
          <p:sp>
            <p:nvSpPr>
              <p:cNvPr id="439" name="TextBox 438"/>
              <p:cNvSpPr txBox="1"/>
              <p:nvPr/>
            </p:nvSpPr>
            <p:spPr>
              <a:xfrm>
                <a:off x="4183729" y="5476825"/>
                <a:ext cx="1103766" cy="200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Feeling of safety</a:t>
                </a:r>
              </a:p>
            </p:txBody>
          </p:sp>
          <p:sp>
            <p:nvSpPr>
              <p:cNvPr id="440" name="TextBox 439"/>
              <p:cNvSpPr txBox="1"/>
              <p:nvPr/>
            </p:nvSpPr>
            <p:spPr>
              <a:xfrm>
                <a:off x="5676055" y="4195320"/>
                <a:ext cx="1061482" cy="20005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3600"/>
                </a:lvl1pPr>
              </a:lstStyle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Number of journeys</a:t>
                </a:r>
              </a:p>
            </p:txBody>
          </p:sp>
          <p:sp>
            <p:nvSpPr>
              <p:cNvPr id="441" name="TextBox 440"/>
              <p:cNvSpPr txBox="1"/>
              <p:nvPr/>
            </p:nvSpPr>
            <p:spPr>
              <a:xfrm>
                <a:off x="4183729" y="1245214"/>
                <a:ext cx="1103766" cy="200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  <a:latin typeface="Calibri" panose="020F0502020204030204"/>
                  </a:rPr>
                  <a:t>Lane keeping</a:t>
                </a:r>
              </a:p>
            </p:txBody>
          </p:sp>
          <p:sp>
            <p:nvSpPr>
              <p:cNvPr id="442" name="TextBox 441"/>
              <p:cNvSpPr txBox="1"/>
              <p:nvPr/>
            </p:nvSpPr>
            <p:spPr>
              <a:xfrm>
                <a:off x="5676055" y="4643885"/>
                <a:ext cx="106148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Transport mode selection</a:t>
                </a:r>
              </a:p>
            </p:txBody>
          </p:sp>
          <p:sp>
            <p:nvSpPr>
              <p:cNvPr id="443" name="TextBox 442"/>
              <p:cNvSpPr txBox="1"/>
              <p:nvPr/>
            </p:nvSpPr>
            <p:spPr>
              <a:xfrm>
                <a:off x="5676055" y="4414960"/>
                <a:ext cx="1061482" cy="200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Destinations</a:t>
                </a:r>
              </a:p>
            </p:txBody>
          </p:sp>
          <p:sp>
            <p:nvSpPr>
              <p:cNvPr id="444" name="TextBox 443"/>
              <p:cNvSpPr txBox="1"/>
              <p:nvPr/>
            </p:nvSpPr>
            <p:spPr>
              <a:xfrm>
                <a:off x="4193763" y="3064553"/>
                <a:ext cx="1103766" cy="200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In-car activities</a:t>
                </a:r>
              </a:p>
            </p:txBody>
          </p:sp>
          <p:sp>
            <p:nvSpPr>
              <p:cNvPr id="445" name="Rounded Rectangle 444"/>
              <p:cNvSpPr/>
              <p:nvPr/>
            </p:nvSpPr>
            <p:spPr>
              <a:xfrm>
                <a:off x="1554641" y="2419116"/>
                <a:ext cx="897027" cy="238527"/>
              </a:xfrm>
              <a:prstGeom prst="round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556"/>
                <a:r>
                  <a:rPr lang="en-US" sz="800" dirty="0">
                    <a:solidFill>
                      <a:prstClr val="white"/>
                    </a:solidFill>
                  </a:rPr>
                  <a:t>Acceptance</a:t>
                </a:r>
              </a:p>
            </p:txBody>
          </p:sp>
          <p:sp>
            <p:nvSpPr>
              <p:cNvPr id="446" name="Rounded Rectangle 445"/>
              <p:cNvSpPr/>
              <p:nvPr/>
            </p:nvSpPr>
            <p:spPr>
              <a:xfrm>
                <a:off x="4094026" y="4540632"/>
                <a:ext cx="897027" cy="238527"/>
              </a:xfrm>
              <a:prstGeom prst="round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556"/>
                <a:r>
                  <a:rPr lang="en-US" sz="800" dirty="0">
                    <a:solidFill>
                      <a:prstClr val="white"/>
                    </a:solidFill>
                  </a:rPr>
                  <a:t>Quality of travel</a:t>
                </a:r>
              </a:p>
            </p:txBody>
          </p:sp>
          <p:sp>
            <p:nvSpPr>
              <p:cNvPr id="447" name="Rounded Rectangle 446"/>
              <p:cNvSpPr/>
              <p:nvPr/>
            </p:nvSpPr>
            <p:spPr>
              <a:xfrm>
                <a:off x="1574196" y="3676293"/>
                <a:ext cx="897027" cy="238527"/>
              </a:xfrm>
              <a:prstGeom prst="round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556"/>
                <a:r>
                  <a:rPr lang="en-US" sz="800" dirty="0">
                    <a:solidFill>
                      <a:prstClr val="white"/>
                    </a:solidFill>
                  </a:rPr>
                  <a:t>Transport system</a:t>
                </a:r>
              </a:p>
            </p:txBody>
          </p:sp>
          <p:sp>
            <p:nvSpPr>
              <p:cNvPr id="448" name="TextBox 447"/>
              <p:cNvSpPr txBox="1"/>
              <p:nvPr/>
            </p:nvSpPr>
            <p:spPr>
              <a:xfrm>
                <a:off x="4193763" y="3956404"/>
                <a:ext cx="1103766" cy="307777"/>
              </a:xfrm>
              <a:prstGeom prst="rect">
                <a:avLst/>
              </a:prstGeom>
              <a:solidFill>
                <a:srgbClr val="81B187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Frequency of take back of control</a:t>
                </a:r>
              </a:p>
            </p:txBody>
          </p:sp>
          <p:sp>
            <p:nvSpPr>
              <p:cNvPr id="449" name="TextBox 448"/>
              <p:cNvSpPr txBox="1"/>
              <p:nvPr/>
            </p:nvSpPr>
            <p:spPr>
              <a:xfrm>
                <a:off x="5676055" y="2412788"/>
                <a:ext cx="1061482" cy="307777"/>
              </a:xfrm>
              <a:prstGeom prst="rect">
                <a:avLst/>
              </a:prstGeom>
              <a:pattFill prst="ltUpDiag">
                <a:fgClr>
                  <a:srgbClr val="81B187"/>
                </a:fgClr>
                <a:bgClr>
                  <a:schemeClr val="bg1"/>
                </a:bgClr>
              </a:patt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Frequency of harsh braking</a:t>
                </a:r>
              </a:p>
            </p:txBody>
          </p:sp>
          <p:sp>
            <p:nvSpPr>
              <p:cNvPr id="450" name="TextBox 449"/>
              <p:cNvSpPr txBox="1"/>
              <p:nvPr/>
            </p:nvSpPr>
            <p:spPr>
              <a:xfrm>
                <a:off x="4183729" y="5261304"/>
                <a:ext cx="1103766" cy="200055"/>
              </a:xfrm>
              <a:prstGeom prst="rect">
                <a:avLst/>
              </a:prstGeom>
              <a:solidFill>
                <a:srgbClr val="81B187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Traveling reliability</a:t>
                </a:r>
              </a:p>
            </p:txBody>
          </p:sp>
          <p:sp>
            <p:nvSpPr>
              <p:cNvPr id="451" name="TextBox 450"/>
              <p:cNvSpPr txBox="1"/>
              <p:nvPr/>
            </p:nvSpPr>
            <p:spPr>
              <a:xfrm>
                <a:off x="4183729" y="6001645"/>
                <a:ext cx="1103766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New possibilities for mobility services</a:t>
                </a:r>
              </a:p>
            </p:txBody>
          </p:sp>
          <p:sp>
            <p:nvSpPr>
              <p:cNvPr id="452" name="TextBox 451"/>
              <p:cNvSpPr txBox="1"/>
              <p:nvPr/>
            </p:nvSpPr>
            <p:spPr>
              <a:xfrm>
                <a:off x="5676055" y="4980849"/>
                <a:ext cx="1061482" cy="200055"/>
              </a:xfrm>
              <a:prstGeom prst="rect">
                <a:avLst/>
              </a:prstGeom>
              <a:pattFill prst="ltUpDiag">
                <a:fgClr>
                  <a:srgbClr val="81B187"/>
                </a:fgClr>
                <a:bgClr>
                  <a:schemeClr val="bg1"/>
                </a:bgClr>
              </a:patt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Timing of journeys</a:t>
                </a:r>
              </a:p>
            </p:txBody>
          </p:sp>
          <p:sp>
            <p:nvSpPr>
              <p:cNvPr id="455" name="Rounded Rectangle 454"/>
              <p:cNvSpPr/>
              <p:nvPr/>
            </p:nvSpPr>
            <p:spPr>
              <a:xfrm>
                <a:off x="4104060" y="2479972"/>
                <a:ext cx="897027" cy="238527"/>
              </a:xfrm>
              <a:prstGeom prst="round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556"/>
                <a:r>
                  <a:rPr lang="en-US" sz="800" dirty="0">
                    <a:solidFill>
                      <a:prstClr val="white"/>
                    </a:solidFill>
                  </a:rPr>
                  <a:t>AD user</a:t>
                </a:r>
              </a:p>
            </p:txBody>
          </p:sp>
          <p:sp>
            <p:nvSpPr>
              <p:cNvPr id="456" name="Rounded Rectangle 455"/>
              <p:cNvSpPr/>
              <p:nvPr/>
            </p:nvSpPr>
            <p:spPr>
              <a:xfrm>
                <a:off x="4104648" y="5734190"/>
                <a:ext cx="897027" cy="238527"/>
              </a:xfrm>
              <a:prstGeom prst="round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556"/>
                <a:r>
                  <a:rPr lang="en-US" sz="800" dirty="0">
                    <a:solidFill>
                      <a:prstClr val="white"/>
                    </a:solidFill>
                  </a:rPr>
                  <a:t>Transport offering</a:t>
                </a:r>
              </a:p>
            </p:txBody>
          </p:sp>
          <p:sp>
            <p:nvSpPr>
              <p:cNvPr id="457" name="TextBox 456"/>
              <p:cNvSpPr txBox="1"/>
              <p:nvPr/>
            </p:nvSpPr>
            <p:spPr>
              <a:xfrm>
                <a:off x="4183729" y="1460810"/>
                <a:ext cx="1103766" cy="200055"/>
              </a:xfrm>
              <a:prstGeom prst="rect">
                <a:avLst/>
              </a:prstGeom>
              <a:solidFill>
                <a:srgbClr val="81B187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Speed behavior</a:t>
                </a:r>
              </a:p>
            </p:txBody>
          </p:sp>
          <p:sp>
            <p:nvSpPr>
              <p:cNvPr id="458" name="Rounded Rectangle 457"/>
              <p:cNvSpPr/>
              <p:nvPr/>
            </p:nvSpPr>
            <p:spPr>
              <a:xfrm>
                <a:off x="5586353" y="3899472"/>
                <a:ext cx="897027" cy="245550"/>
              </a:xfrm>
              <a:prstGeom prst="round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556"/>
                <a:r>
                  <a:rPr lang="en-US" sz="800" dirty="0">
                    <a:solidFill>
                      <a:prstClr val="white"/>
                    </a:solidFill>
                  </a:rPr>
                  <a:t>Behavior and skills</a:t>
                </a:r>
              </a:p>
            </p:txBody>
          </p:sp>
          <p:sp>
            <p:nvSpPr>
              <p:cNvPr id="459" name="TextBox 458"/>
              <p:cNvSpPr txBox="1"/>
              <p:nvPr/>
            </p:nvSpPr>
            <p:spPr>
              <a:xfrm>
                <a:off x="5676055" y="1516970"/>
                <a:ext cx="106148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Variance in alignment of driving</a:t>
                </a:r>
              </a:p>
            </p:txBody>
          </p:sp>
          <p:sp>
            <p:nvSpPr>
              <p:cNvPr id="460" name="TextBox 459"/>
              <p:cNvSpPr txBox="1"/>
              <p:nvPr/>
            </p:nvSpPr>
            <p:spPr>
              <a:xfrm>
                <a:off x="5676055" y="5995029"/>
                <a:ext cx="1061482" cy="200055"/>
              </a:xfrm>
              <a:prstGeom prst="rect">
                <a:avLst/>
              </a:prstGeom>
              <a:pattFill prst="ltUpDiag">
                <a:fgClr>
                  <a:srgbClr val="81B187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3600"/>
                </a:lvl1pPr>
              </a:lstStyle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Driving skills</a:t>
                </a:r>
              </a:p>
            </p:txBody>
          </p:sp>
          <p:sp>
            <p:nvSpPr>
              <p:cNvPr id="461" name="TextBox 460"/>
              <p:cNvSpPr txBox="1"/>
              <p:nvPr/>
            </p:nvSpPr>
            <p:spPr>
              <a:xfrm>
                <a:off x="5676055" y="5657004"/>
                <a:ext cx="1061482" cy="307777"/>
              </a:xfrm>
              <a:prstGeom prst="rect">
                <a:avLst/>
              </a:prstGeom>
              <a:solidFill>
                <a:srgbClr val="81B187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Behavioral adaptation of non-AVs</a:t>
                </a:r>
              </a:p>
            </p:txBody>
          </p:sp>
          <p:sp>
            <p:nvSpPr>
              <p:cNvPr id="462" name="TextBox 461"/>
              <p:cNvSpPr txBox="1"/>
              <p:nvPr/>
            </p:nvSpPr>
            <p:spPr>
              <a:xfrm>
                <a:off x="5676055" y="5209738"/>
                <a:ext cx="1061482" cy="200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Route selection</a:t>
                </a:r>
              </a:p>
            </p:txBody>
          </p:sp>
          <p:sp>
            <p:nvSpPr>
              <p:cNvPr id="463" name="Rounded Rectangle 462"/>
              <p:cNvSpPr/>
              <p:nvPr/>
            </p:nvSpPr>
            <p:spPr>
              <a:xfrm>
                <a:off x="3058368" y="3410011"/>
                <a:ext cx="570835" cy="238527"/>
              </a:xfrm>
              <a:prstGeom prst="round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556"/>
                <a:r>
                  <a:rPr lang="en-US" sz="800" dirty="0">
                    <a:solidFill>
                      <a:prstClr val="white"/>
                    </a:solidFill>
                  </a:rPr>
                  <a:t>Use of AD</a:t>
                </a:r>
              </a:p>
            </p:txBody>
          </p:sp>
          <p:sp>
            <p:nvSpPr>
              <p:cNvPr id="464" name="Rounded Rectangle 463"/>
              <p:cNvSpPr/>
              <p:nvPr/>
            </p:nvSpPr>
            <p:spPr>
              <a:xfrm>
                <a:off x="7070525" y="3352794"/>
                <a:ext cx="570835" cy="499192"/>
              </a:xfrm>
              <a:prstGeom prst="round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556"/>
                <a:r>
                  <a:rPr lang="en-US" sz="800" dirty="0">
                    <a:solidFill>
                      <a:prstClr val="white"/>
                    </a:solidFill>
                  </a:rPr>
                  <a:t>Mileage per mode</a:t>
                </a:r>
              </a:p>
            </p:txBody>
          </p:sp>
          <p:sp>
            <p:nvSpPr>
              <p:cNvPr id="465" name="TextBox 464"/>
              <p:cNvSpPr txBox="1"/>
              <p:nvPr/>
            </p:nvSpPr>
            <p:spPr>
              <a:xfrm>
                <a:off x="4193763" y="3520213"/>
                <a:ext cx="1103766" cy="200055"/>
              </a:xfrm>
              <a:prstGeom prst="rect">
                <a:avLst/>
              </a:prstGeom>
              <a:solidFill>
                <a:srgbClr val="81B187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Situation awareness</a:t>
                </a:r>
              </a:p>
            </p:txBody>
          </p:sp>
          <p:sp>
            <p:nvSpPr>
              <p:cNvPr id="466" name="Rectangle 465"/>
              <p:cNvSpPr/>
              <p:nvPr/>
            </p:nvSpPr>
            <p:spPr>
              <a:xfrm>
                <a:off x="8127346" y="1215369"/>
                <a:ext cx="978575" cy="62662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556"/>
                <a:endParaRPr lang="fi-FI" sz="200">
                  <a:solidFill>
                    <a:prstClr val="white"/>
                  </a:solidFill>
                </a:endParaRPr>
              </a:p>
            </p:txBody>
          </p:sp>
          <p:sp>
            <p:nvSpPr>
              <p:cNvPr id="467" name="Rounded Rectangle 466"/>
              <p:cNvSpPr/>
              <p:nvPr/>
            </p:nvSpPr>
            <p:spPr>
              <a:xfrm>
                <a:off x="8086572" y="1083388"/>
                <a:ext cx="897027" cy="238527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556"/>
                <a:r>
                  <a:rPr lang="en-US" sz="800" dirty="0">
                    <a:solidFill>
                      <a:prstClr val="white"/>
                    </a:solidFill>
                  </a:rPr>
                  <a:t>Safety</a:t>
                </a:r>
              </a:p>
            </p:txBody>
          </p:sp>
          <p:sp>
            <p:nvSpPr>
              <p:cNvPr id="468" name="TextBox 467"/>
              <p:cNvSpPr txBox="1"/>
              <p:nvPr/>
            </p:nvSpPr>
            <p:spPr>
              <a:xfrm>
                <a:off x="8168120" y="1367109"/>
                <a:ext cx="897027" cy="200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Number of crashes</a:t>
                </a:r>
              </a:p>
            </p:txBody>
          </p:sp>
          <p:sp>
            <p:nvSpPr>
              <p:cNvPr id="469" name="TextBox 468"/>
              <p:cNvSpPr txBox="1"/>
              <p:nvPr/>
            </p:nvSpPr>
            <p:spPr>
              <a:xfrm>
                <a:off x="8168120" y="1593672"/>
                <a:ext cx="897027" cy="200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Severity of crashes</a:t>
                </a:r>
              </a:p>
            </p:txBody>
          </p:sp>
          <p:sp>
            <p:nvSpPr>
              <p:cNvPr id="470" name="Rectangle 469"/>
              <p:cNvSpPr/>
              <p:nvPr/>
            </p:nvSpPr>
            <p:spPr>
              <a:xfrm>
                <a:off x="8127346" y="2003596"/>
                <a:ext cx="978575" cy="114410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556"/>
                <a:endParaRPr lang="fi-FI" sz="200">
                  <a:solidFill>
                    <a:prstClr val="white"/>
                  </a:solidFill>
                </a:endParaRPr>
              </a:p>
            </p:txBody>
          </p:sp>
          <p:sp>
            <p:nvSpPr>
              <p:cNvPr id="471" name="TextBox 470"/>
              <p:cNvSpPr txBox="1"/>
              <p:nvPr/>
            </p:nvSpPr>
            <p:spPr>
              <a:xfrm>
                <a:off x="8168120" y="2388575"/>
                <a:ext cx="897027" cy="200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Throughput</a:t>
                </a:r>
              </a:p>
            </p:txBody>
          </p:sp>
          <p:sp>
            <p:nvSpPr>
              <p:cNvPr id="472" name="TextBox 471"/>
              <p:cNvSpPr txBox="1"/>
              <p:nvPr/>
            </p:nvSpPr>
            <p:spPr>
              <a:xfrm>
                <a:off x="8168120" y="2819629"/>
                <a:ext cx="89702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Peak period travel time</a:t>
                </a:r>
              </a:p>
            </p:txBody>
          </p:sp>
          <p:sp>
            <p:nvSpPr>
              <p:cNvPr id="473" name="Rounded Rectangle 472"/>
              <p:cNvSpPr/>
              <p:nvPr/>
            </p:nvSpPr>
            <p:spPr>
              <a:xfrm>
                <a:off x="8086572" y="1892119"/>
                <a:ext cx="897027" cy="238527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556"/>
                <a:r>
                  <a:rPr lang="en-US" sz="800" dirty="0">
                    <a:solidFill>
                      <a:prstClr val="white"/>
                    </a:solidFill>
                  </a:rPr>
                  <a:t>Efficiency</a:t>
                </a:r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8168120" y="2170436"/>
                <a:ext cx="897027" cy="200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Capacity</a:t>
                </a:r>
              </a:p>
            </p:txBody>
          </p:sp>
          <p:sp>
            <p:nvSpPr>
              <p:cNvPr id="475" name="TextBox 474"/>
              <p:cNvSpPr txBox="1"/>
              <p:nvPr/>
            </p:nvSpPr>
            <p:spPr>
              <a:xfrm>
                <a:off x="8168120" y="2606899"/>
                <a:ext cx="897027" cy="200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Delays</a:t>
                </a:r>
              </a:p>
            </p:txBody>
          </p:sp>
          <p:sp>
            <p:nvSpPr>
              <p:cNvPr id="476" name="Rectangle 475"/>
              <p:cNvSpPr/>
              <p:nvPr/>
            </p:nvSpPr>
            <p:spPr>
              <a:xfrm>
                <a:off x="8192210" y="6147984"/>
                <a:ext cx="978575" cy="44416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556"/>
                <a:endParaRPr lang="fi-FI" sz="200">
                  <a:solidFill>
                    <a:prstClr val="white"/>
                  </a:solidFill>
                </a:endParaRPr>
              </a:p>
            </p:txBody>
          </p:sp>
          <p:sp>
            <p:nvSpPr>
              <p:cNvPr id="477" name="Rectangle 476"/>
              <p:cNvSpPr/>
              <p:nvPr/>
            </p:nvSpPr>
            <p:spPr>
              <a:xfrm>
                <a:off x="8168120" y="4885508"/>
                <a:ext cx="978575" cy="10457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556"/>
                <a:endParaRPr lang="fi-FI" sz="200">
                  <a:solidFill>
                    <a:prstClr val="white"/>
                  </a:solidFill>
                </a:endParaRPr>
              </a:p>
            </p:txBody>
          </p:sp>
          <p:sp>
            <p:nvSpPr>
              <p:cNvPr id="478" name="Rectangle 477"/>
              <p:cNvSpPr/>
              <p:nvPr/>
            </p:nvSpPr>
            <p:spPr>
              <a:xfrm>
                <a:off x="8168120" y="3735852"/>
                <a:ext cx="978575" cy="101190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556"/>
                <a:endParaRPr lang="fi-FI" sz="200">
                  <a:solidFill>
                    <a:prstClr val="white"/>
                  </a:solidFill>
                </a:endParaRPr>
              </a:p>
            </p:txBody>
          </p:sp>
          <p:sp>
            <p:nvSpPr>
              <p:cNvPr id="479" name="Rectangle 478"/>
              <p:cNvSpPr/>
              <p:nvPr/>
            </p:nvSpPr>
            <p:spPr>
              <a:xfrm>
                <a:off x="8168367" y="3298904"/>
                <a:ext cx="978575" cy="24958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556"/>
                <a:endParaRPr lang="fi-FI" sz="200">
                  <a:solidFill>
                    <a:prstClr val="white"/>
                  </a:solidFill>
                </a:endParaRPr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8208894" y="5061390"/>
                <a:ext cx="897027" cy="200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Modal share</a:t>
                </a:r>
              </a:p>
            </p:txBody>
          </p:sp>
          <p:sp>
            <p:nvSpPr>
              <p:cNvPr id="481" name="TextBox 480"/>
              <p:cNvSpPr txBox="1"/>
              <p:nvPr/>
            </p:nvSpPr>
            <p:spPr>
              <a:xfrm>
                <a:off x="8208894" y="3893373"/>
                <a:ext cx="897027" cy="200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Emissions</a:t>
                </a:r>
              </a:p>
            </p:txBody>
          </p:sp>
          <p:sp>
            <p:nvSpPr>
              <p:cNvPr id="482" name="TextBox 481"/>
              <p:cNvSpPr txBox="1"/>
              <p:nvPr/>
            </p:nvSpPr>
            <p:spPr>
              <a:xfrm>
                <a:off x="8241027" y="6262741"/>
                <a:ext cx="89702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Need for parking space</a:t>
                </a:r>
              </a:p>
            </p:txBody>
          </p:sp>
          <p:sp>
            <p:nvSpPr>
              <p:cNvPr id="483" name="Rounded Rectangle 482"/>
              <p:cNvSpPr/>
              <p:nvPr/>
            </p:nvSpPr>
            <p:spPr>
              <a:xfrm>
                <a:off x="8127593" y="3189225"/>
                <a:ext cx="897027" cy="238527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556"/>
                <a:r>
                  <a:rPr lang="en-US" sz="800" dirty="0">
                    <a:solidFill>
                      <a:prstClr val="white"/>
                    </a:solidFill>
                  </a:rPr>
                  <a:t>Infrastructure</a:t>
                </a:r>
              </a:p>
            </p:txBody>
          </p:sp>
          <p:sp>
            <p:nvSpPr>
              <p:cNvPr id="484" name="Rounded Rectangle 483"/>
              <p:cNvSpPr/>
              <p:nvPr/>
            </p:nvSpPr>
            <p:spPr>
              <a:xfrm>
                <a:off x="8159479" y="5977727"/>
                <a:ext cx="897027" cy="238527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556"/>
                <a:r>
                  <a:rPr lang="en-US" sz="800" dirty="0">
                    <a:solidFill>
                      <a:prstClr val="white"/>
                    </a:solidFill>
                  </a:rPr>
                  <a:t>Land use</a:t>
                </a:r>
              </a:p>
            </p:txBody>
          </p:sp>
          <p:sp>
            <p:nvSpPr>
              <p:cNvPr id="485" name="Rounded Rectangle 484"/>
              <p:cNvSpPr/>
              <p:nvPr/>
            </p:nvSpPr>
            <p:spPr>
              <a:xfrm>
                <a:off x="8127346" y="3610683"/>
                <a:ext cx="897027" cy="238527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556"/>
                <a:r>
                  <a:rPr lang="en-US" sz="800" dirty="0">
                    <a:solidFill>
                      <a:prstClr val="white"/>
                    </a:solidFill>
                  </a:rPr>
                  <a:t>Environment</a:t>
                </a:r>
              </a:p>
            </p:txBody>
          </p:sp>
          <p:sp>
            <p:nvSpPr>
              <p:cNvPr id="486" name="Rounded Rectangle 485"/>
              <p:cNvSpPr/>
              <p:nvPr/>
            </p:nvSpPr>
            <p:spPr>
              <a:xfrm>
                <a:off x="8127346" y="4778907"/>
                <a:ext cx="897027" cy="238527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556"/>
                <a:r>
                  <a:rPr lang="en-US" sz="800" dirty="0">
                    <a:solidFill>
                      <a:prstClr val="white"/>
                    </a:solidFill>
                  </a:rPr>
                  <a:t>Travel behavior</a:t>
                </a:r>
              </a:p>
            </p:txBody>
          </p:sp>
          <p:sp>
            <p:nvSpPr>
              <p:cNvPr id="487" name="TextBox 486"/>
              <p:cNvSpPr txBox="1"/>
              <p:nvPr/>
            </p:nvSpPr>
            <p:spPr>
              <a:xfrm>
                <a:off x="8208894" y="4114196"/>
                <a:ext cx="897027" cy="200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Energy use</a:t>
                </a:r>
              </a:p>
            </p:txBody>
          </p:sp>
          <p:sp>
            <p:nvSpPr>
              <p:cNvPr id="488" name="TextBox 487"/>
              <p:cNvSpPr txBox="1"/>
              <p:nvPr/>
            </p:nvSpPr>
            <p:spPr>
              <a:xfrm>
                <a:off x="8208894" y="4318660"/>
                <a:ext cx="897027" cy="200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Materials use</a:t>
                </a:r>
              </a:p>
            </p:txBody>
          </p:sp>
          <p:sp>
            <p:nvSpPr>
              <p:cNvPr id="489" name="TextBox 488"/>
              <p:cNvSpPr txBox="1"/>
              <p:nvPr/>
            </p:nvSpPr>
            <p:spPr>
              <a:xfrm>
                <a:off x="8208894" y="5278594"/>
                <a:ext cx="89702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Total number of journeys</a:t>
                </a:r>
              </a:p>
            </p:txBody>
          </p:sp>
          <p:sp>
            <p:nvSpPr>
              <p:cNvPr id="490" name="TextBox 489"/>
              <p:cNvSpPr txBox="1"/>
              <p:nvPr/>
            </p:nvSpPr>
            <p:spPr>
              <a:xfrm>
                <a:off x="8208894" y="5596759"/>
                <a:ext cx="89702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Duration and length of journeys</a:t>
                </a:r>
              </a:p>
            </p:txBody>
          </p:sp>
          <p:sp>
            <p:nvSpPr>
              <p:cNvPr id="491" name="TextBox 490"/>
              <p:cNvSpPr txBox="1"/>
              <p:nvPr/>
            </p:nvSpPr>
            <p:spPr>
              <a:xfrm>
                <a:off x="8208894" y="4532287"/>
                <a:ext cx="897027" cy="200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Noise</a:t>
                </a:r>
              </a:p>
            </p:txBody>
          </p:sp>
          <p:sp>
            <p:nvSpPr>
              <p:cNvPr id="492" name="Rectangle 491"/>
              <p:cNvSpPr/>
              <p:nvPr/>
            </p:nvSpPr>
            <p:spPr>
              <a:xfrm>
                <a:off x="9680945" y="4590671"/>
                <a:ext cx="978575" cy="87068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556"/>
                <a:endParaRPr lang="fi-FI" sz="200">
                  <a:solidFill>
                    <a:prstClr val="white"/>
                  </a:solidFill>
                </a:endParaRPr>
              </a:p>
            </p:txBody>
          </p:sp>
          <p:sp>
            <p:nvSpPr>
              <p:cNvPr id="493" name="Rectangle 492"/>
              <p:cNvSpPr/>
              <p:nvPr/>
            </p:nvSpPr>
            <p:spPr>
              <a:xfrm>
                <a:off x="9675534" y="2248178"/>
                <a:ext cx="978575" cy="62796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556"/>
                <a:endParaRPr lang="fi-FI" sz="200">
                  <a:solidFill>
                    <a:prstClr val="white"/>
                  </a:solidFill>
                </a:endParaRPr>
              </a:p>
            </p:txBody>
          </p:sp>
          <p:sp>
            <p:nvSpPr>
              <p:cNvPr id="494" name="Rectangle 493"/>
              <p:cNvSpPr/>
              <p:nvPr/>
            </p:nvSpPr>
            <p:spPr>
              <a:xfrm>
                <a:off x="9675534" y="3224835"/>
                <a:ext cx="978575" cy="11705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556"/>
                <a:endParaRPr lang="fi-FI" sz="200">
                  <a:solidFill>
                    <a:prstClr val="white"/>
                  </a:solidFill>
                </a:endParaRPr>
              </a:p>
            </p:txBody>
          </p:sp>
          <p:sp>
            <p:nvSpPr>
              <p:cNvPr id="495" name="TextBox 494"/>
              <p:cNvSpPr txBox="1"/>
              <p:nvPr/>
            </p:nvSpPr>
            <p:spPr>
              <a:xfrm>
                <a:off x="9716308" y="2417362"/>
                <a:ext cx="897027" cy="200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Morbidity</a:t>
                </a:r>
              </a:p>
            </p:txBody>
          </p:sp>
          <p:sp>
            <p:nvSpPr>
              <p:cNvPr id="496" name="TextBox 495"/>
              <p:cNvSpPr txBox="1"/>
              <p:nvPr/>
            </p:nvSpPr>
            <p:spPr>
              <a:xfrm>
                <a:off x="9721719" y="4743847"/>
                <a:ext cx="897027" cy="200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Social equity</a:t>
                </a:r>
              </a:p>
            </p:txBody>
          </p:sp>
          <p:sp>
            <p:nvSpPr>
              <p:cNvPr id="497" name="TextBox 496"/>
              <p:cNvSpPr txBox="1"/>
              <p:nvPr/>
            </p:nvSpPr>
            <p:spPr>
              <a:xfrm>
                <a:off x="9716308" y="3392640"/>
                <a:ext cx="897027" cy="200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Social wellbeing</a:t>
                </a:r>
              </a:p>
            </p:txBody>
          </p:sp>
          <p:sp>
            <p:nvSpPr>
              <p:cNvPr id="498" name="Rounded Rectangle 497"/>
              <p:cNvSpPr/>
              <p:nvPr/>
            </p:nvSpPr>
            <p:spPr>
              <a:xfrm>
                <a:off x="9634760" y="2134659"/>
                <a:ext cx="897027" cy="238527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556"/>
                <a:r>
                  <a:rPr lang="en-US" sz="800" dirty="0">
                    <a:solidFill>
                      <a:prstClr val="white"/>
                    </a:solidFill>
                  </a:rPr>
                  <a:t>Public health</a:t>
                </a:r>
              </a:p>
            </p:txBody>
          </p:sp>
          <p:sp>
            <p:nvSpPr>
              <p:cNvPr id="499" name="Rounded Rectangle 498"/>
              <p:cNvSpPr/>
              <p:nvPr/>
            </p:nvSpPr>
            <p:spPr>
              <a:xfrm>
                <a:off x="9640171" y="4471408"/>
                <a:ext cx="897027" cy="238527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556"/>
                <a:r>
                  <a:rPr lang="en-US" sz="800" dirty="0">
                    <a:solidFill>
                      <a:prstClr val="white"/>
                    </a:solidFill>
                  </a:rPr>
                  <a:t>Equity</a:t>
                </a:r>
              </a:p>
            </p:txBody>
          </p:sp>
          <p:sp>
            <p:nvSpPr>
              <p:cNvPr id="500" name="Rounded Rectangle 499"/>
              <p:cNvSpPr/>
              <p:nvPr/>
            </p:nvSpPr>
            <p:spPr>
              <a:xfrm>
                <a:off x="9634760" y="3097799"/>
                <a:ext cx="897027" cy="238527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556"/>
                <a:r>
                  <a:rPr lang="en-US" sz="800" dirty="0">
                    <a:solidFill>
                      <a:prstClr val="white"/>
                    </a:solidFill>
                  </a:rPr>
                  <a:t>Individual quality of life</a:t>
                </a:r>
              </a:p>
            </p:txBody>
          </p:sp>
          <p:sp>
            <p:nvSpPr>
              <p:cNvPr id="501" name="TextBox 500"/>
              <p:cNvSpPr txBox="1"/>
              <p:nvPr/>
            </p:nvSpPr>
            <p:spPr>
              <a:xfrm>
                <a:off x="9716308" y="3615966"/>
                <a:ext cx="897027" cy="200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Physical wellbeing</a:t>
                </a:r>
              </a:p>
            </p:txBody>
          </p:sp>
          <p:sp>
            <p:nvSpPr>
              <p:cNvPr id="502" name="TextBox 501"/>
              <p:cNvSpPr txBox="1"/>
              <p:nvPr/>
            </p:nvSpPr>
            <p:spPr>
              <a:xfrm>
                <a:off x="9716308" y="3837948"/>
                <a:ext cx="897027" cy="200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Mental wellbeing</a:t>
                </a:r>
              </a:p>
            </p:txBody>
          </p:sp>
          <p:sp>
            <p:nvSpPr>
              <p:cNvPr id="503" name="TextBox 502"/>
              <p:cNvSpPr txBox="1"/>
              <p:nvPr/>
            </p:nvSpPr>
            <p:spPr>
              <a:xfrm>
                <a:off x="9716308" y="4063941"/>
                <a:ext cx="89702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Economic wellbeing</a:t>
                </a:r>
              </a:p>
            </p:txBody>
          </p:sp>
          <p:sp>
            <p:nvSpPr>
              <p:cNvPr id="504" name="TextBox 503"/>
              <p:cNvSpPr txBox="1"/>
              <p:nvPr/>
            </p:nvSpPr>
            <p:spPr>
              <a:xfrm>
                <a:off x="9716308" y="2649852"/>
                <a:ext cx="897027" cy="200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Mortality</a:t>
                </a:r>
              </a:p>
            </p:txBody>
          </p:sp>
          <p:sp>
            <p:nvSpPr>
              <p:cNvPr id="505" name="TextBox 504"/>
              <p:cNvSpPr txBox="1"/>
              <p:nvPr/>
            </p:nvSpPr>
            <p:spPr>
              <a:xfrm>
                <a:off x="9721719" y="4984217"/>
                <a:ext cx="897027" cy="200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Economic equity</a:t>
                </a:r>
              </a:p>
            </p:txBody>
          </p:sp>
          <p:sp>
            <p:nvSpPr>
              <p:cNvPr id="506" name="TextBox 505"/>
              <p:cNvSpPr txBox="1"/>
              <p:nvPr/>
            </p:nvSpPr>
            <p:spPr>
              <a:xfrm>
                <a:off x="9721719" y="5220350"/>
                <a:ext cx="897027" cy="200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3556"/>
                <a:r>
                  <a:rPr lang="en-US" sz="700" dirty="0">
                    <a:solidFill>
                      <a:prstClr val="black"/>
                    </a:solidFill>
                  </a:rPr>
                  <a:t>Regional equity</a:t>
                </a:r>
              </a:p>
            </p:txBody>
          </p:sp>
        </p:grpSp>
        <p:sp>
          <p:nvSpPr>
            <p:cNvPr id="400" name="Rounded Rectangle 399"/>
            <p:cNvSpPr/>
            <p:nvPr/>
          </p:nvSpPr>
          <p:spPr>
            <a:xfrm>
              <a:off x="4094026" y="754242"/>
              <a:ext cx="897027" cy="245550"/>
            </a:xfrm>
            <a:prstGeom prst="round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556"/>
              <a:r>
                <a:rPr lang="en-US" sz="906" dirty="0">
                  <a:solidFill>
                    <a:prstClr val="white"/>
                  </a:solidFill>
                  <a:latin typeface="Calibri" panose="020F0502020204030204"/>
                </a:rPr>
                <a:t>Vehicle operations</a:t>
              </a:r>
            </a:p>
          </p:txBody>
        </p:sp>
        <p:sp>
          <p:nvSpPr>
            <p:cNvPr id="401" name="Rounded Rectangle 400"/>
            <p:cNvSpPr/>
            <p:nvPr/>
          </p:nvSpPr>
          <p:spPr>
            <a:xfrm>
              <a:off x="5586353" y="864090"/>
              <a:ext cx="897027" cy="245550"/>
            </a:xfrm>
            <a:prstGeom prst="round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556"/>
              <a:r>
                <a:rPr lang="en-US" sz="800" dirty="0">
                  <a:solidFill>
                    <a:prstClr val="white"/>
                  </a:solidFill>
                </a:rPr>
                <a:t>Driving quality</a:t>
              </a:r>
            </a:p>
          </p:txBody>
        </p:sp>
      </p:grpSp>
      <p:sp>
        <p:nvSpPr>
          <p:cNvPr id="507" name="TextBox 506"/>
          <p:cNvSpPr txBox="1"/>
          <p:nvPr/>
        </p:nvSpPr>
        <p:spPr>
          <a:xfrm>
            <a:off x="251896" y="5167768"/>
            <a:ext cx="286596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03556"/>
            <a:r>
              <a:rPr lang="en-US" sz="1000" b="1" dirty="0">
                <a:solidFill>
                  <a:prstClr val="black"/>
                </a:solidFill>
              </a:rPr>
              <a:t>Acknowledgement</a:t>
            </a:r>
          </a:p>
          <a:p>
            <a:pPr algn="just" defTabSz="103556"/>
            <a:r>
              <a:rPr lang="en-US" sz="1000" dirty="0">
                <a:solidFill>
                  <a:prstClr val="black"/>
                </a:solidFill>
              </a:rPr>
              <a:t>Elaborated from the impact pathways and KPIs in</a:t>
            </a:r>
          </a:p>
          <a:p>
            <a:pPr defTabSz="103556"/>
            <a:r>
              <a:rPr lang="en-US" sz="1000" i="1" dirty="0">
                <a:solidFill>
                  <a:prstClr val="black"/>
                </a:solidFill>
              </a:rPr>
              <a:t>Innamaa S, Smith S, Barnard Y, </a:t>
            </a:r>
            <a:r>
              <a:rPr lang="en-US" sz="1000" i="1" dirty="0" err="1">
                <a:solidFill>
                  <a:prstClr val="black"/>
                </a:solidFill>
              </a:rPr>
              <a:t>Rainville</a:t>
            </a:r>
            <a:r>
              <a:rPr lang="en-US" sz="1000" i="1" dirty="0">
                <a:solidFill>
                  <a:prstClr val="black"/>
                </a:solidFill>
              </a:rPr>
              <a:t> L, </a:t>
            </a:r>
            <a:r>
              <a:rPr lang="en-US" sz="1000" i="1" dirty="0" err="1">
                <a:solidFill>
                  <a:prstClr val="black"/>
                </a:solidFill>
              </a:rPr>
              <a:t>Rakoff</a:t>
            </a:r>
            <a:r>
              <a:rPr lang="en-US" sz="1000" i="1" dirty="0">
                <a:solidFill>
                  <a:prstClr val="black"/>
                </a:solidFill>
              </a:rPr>
              <a:t> H, </a:t>
            </a:r>
            <a:r>
              <a:rPr lang="en-US" sz="1000" i="1" dirty="0" err="1">
                <a:solidFill>
                  <a:prstClr val="black"/>
                </a:solidFill>
              </a:rPr>
              <a:t>Horiguchi</a:t>
            </a:r>
            <a:r>
              <a:rPr lang="en-US" sz="1000" i="1" dirty="0">
                <a:solidFill>
                  <a:prstClr val="black"/>
                </a:solidFill>
              </a:rPr>
              <a:t> R &amp; </a:t>
            </a:r>
            <a:r>
              <a:rPr lang="en-US" sz="1000" i="1" dirty="0" err="1">
                <a:solidFill>
                  <a:prstClr val="black"/>
                </a:solidFill>
              </a:rPr>
              <a:t>Gellerman</a:t>
            </a:r>
            <a:r>
              <a:rPr lang="en-US" sz="1000" i="1" dirty="0">
                <a:solidFill>
                  <a:prstClr val="black"/>
                </a:solidFill>
              </a:rPr>
              <a:t> H (2018). Trilateral Impact Assessment Framework for Automation in Road Transportation. Public version 2.0.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6875" y="2736145"/>
            <a:ext cx="1891723" cy="2055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kern="0" dirty="0" err="1">
                <a:solidFill>
                  <a:srgbClr val="5C8E93"/>
                </a:solidFill>
                <a:cs typeface="Calibri" panose="020F0502020204030204" pitchFamily="34" charset="0"/>
              </a:rPr>
              <a:t>Use</a:t>
            </a:r>
            <a:r>
              <a:rPr lang="fi-FI" sz="2000" b="1" kern="0" dirty="0">
                <a:solidFill>
                  <a:srgbClr val="5C8E93"/>
                </a:solidFill>
                <a:cs typeface="Calibri" panose="020F0502020204030204" pitchFamily="34" charset="0"/>
              </a:rPr>
              <a:t> case 1:  </a:t>
            </a:r>
            <a:r>
              <a:rPr lang="en-US" sz="2000" b="1" kern="0" dirty="0">
                <a:solidFill>
                  <a:srgbClr val="5C8E93"/>
                </a:solidFill>
                <a:cs typeface="Calibri" panose="020F0502020204030204" pitchFamily="34" charset="0"/>
              </a:rPr>
              <a:t>Complex </a:t>
            </a:r>
            <a:r>
              <a:rPr lang="en-US" sz="2000" b="1" kern="0" dirty="0" err="1">
                <a:solidFill>
                  <a:srgbClr val="5C8E93"/>
                </a:solidFill>
                <a:cs typeface="Calibri" panose="020F0502020204030204" pitchFamily="34" charset="0"/>
              </a:rPr>
              <a:t>manoeuvres</a:t>
            </a:r>
            <a:r>
              <a:rPr lang="en-US" sz="2000" b="1" kern="0" dirty="0">
                <a:solidFill>
                  <a:srgbClr val="5C8E93"/>
                </a:solidFill>
                <a:cs typeface="Calibri" panose="020F0502020204030204" pitchFamily="34" charset="0"/>
              </a:rPr>
              <a:t> in cross-border settings</a:t>
            </a:r>
            <a:r>
              <a:rPr lang="fi-FI" sz="2000" b="1" kern="0" dirty="0">
                <a:solidFill>
                  <a:srgbClr val="5C8E93"/>
                </a:solidFill>
                <a:cs typeface="Calibri" panose="020F0502020204030204" pitchFamily="34" charset="0"/>
              </a:rPr>
              <a:t> </a:t>
            </a:r>
            <a:endParaRPr lang="fi-FI" sz="2000" kern="0" dirty="0">
              <a:solidFill>
                <a:sysClr val="windowText" lastClr="000000"/>
              </a:solidFill>
            </a:endParaRPr>
          </a:p>
          <a:p>
            <a:endParaRPr lang="fi-FI" sz="2400" b="0" dirty="0" err="1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Wave 3"/>
          <p:cNvSpPr/>
          <p:nvPr/>
        </p:nvSpPr>
        <p:spPr>
          <a:xfrm>
            <a:off x="628607" y="959027"/>
            <a:ext cx="1922045" cy="1085235"/>
          </a:xfrm>
          <a:prstGeom prst="wav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err="1" smtClean="0">
                <a:solidFill>
                  <a:schemeClr val="tx1"/>
                </a:solidFill>
              </a:rPr>
              <a:t>Work</a:t>
            </a:r>
            <a:r>
              <a:rPr lang="fi-FI" b="1" dirty="0" smtClean="0">
                <a:solidFill>
                  <a:schemeClr val="tx1"/>
                </a:solidFill>
              </a:rPr>
              <a:t> in </a:t>
            </a:r>
            <a:r>
              <a:rPr lang="fi-FI" b="1" dirty="0" err="1" smtClean="0">
                <a:solidFill>
                  <a:schemeClr val="tx1"/>
                </a:solidFill>
              </a:rPr>
              <a:t>progress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508" name="TextBox 507"/>
          <p:cNvSpPr txBox="1"/>
          <p:nvPr/>
        </p:nvSpPr>
        <p:spPr>
          <a:xfrm>
            <a:off x="6810198" y="6562988"/>
            <a:ext cx="1656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</a:rPr>
              <a:t>Fanny Malin, VTT</a:t>
            </a:r>
            <a:endParaRPr lang="fi-FI" sz="1600" b="0" dirty="0" err="1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8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Value </a:t>
            </a:r>
            <a:r>
              <a:rPr lang="fi-FI" dirty="0" err="1"/>
              <a:t>network</a:t>
            </a:r>
            <a:r>
              <a:rPr lang="fi-FI" dirty="0"/>
              <a:t> </a:t>
            </a:r>
            <a:r>
              <a:rPr lang="fi-FI" dirty="0" err="1"/>
              <a:t>analysis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99" y="1685563"/>
            <a:ext cx="10616615" cy="4542437"/>
          </a:xfrm>
        </p:spPr>
        <p:txBody>
          <a:bodyPr/>
          <a:lstStyle/>
          <a:p>
            <a:r>
              <a:rPr lang="en-GB" dirty="0"/>
              <a:t>Value Network Analysis (notion by Verna </a:t>
            </a:r>
            <a:r>
              <a:rPr lang="en-GB" dirty="0" err="1"/>
              <a:t>Allee</a:t>
            </a:r>
            <a:r>
              <a:rPr lang="en-GB" dirty="0"/>
              <a:t>) considers a business model as </a:t>
            </a:r>
            <a:r>
              <a:rPr lang="en-GB" b="1" dirty="0"/>
              <a:t>web of complex dynamic exchanges</a:t>
            </a:r>
          </a:p>
          <a:p>
            <a:r>
              <a:rPr lang="en-GB" dirty="0"/>
              <a:t>Identification of stakeholders in the ecosystem and the value objects that can be </a:t>
            </a:r>
            <a:r>
              <a:rPr lang="en-GB" dirty="0" smtClean="0"/>
              <a:t>traded</a:t>
            </a:r>
            <a:endParaRPr lang="en-GB" dirty="0"/>
          </a:p>
          <a:p>
            <a:r>
              <a:rPr lang="en-GB" dirty="0"/>
              <a:t>Visual methodology to </a:t>
            </a:r>
            <a:r>
              <a:rPr lang="en-GB" dirty="0" smtClean="0"/>
              <a:t>help in creating </a:t>
            </a:r>
            <a:r>
              <a:rPr lang="en-GB" b="1" dirty="0"/>
              <a:t>common understanding of an economic system</a:t>
            </a:r>
            <a:r>
              <a:rPr lang="en-GB" dirty="0"/>
              <a:t>, </a:t>
            </a:r>
            <a:r>
              <a:rPr lang="en-GB" dirty="0" smtClean="0"/>
              <a:t>and to </a:t>
            </a:r>
            <a:r>
              <a:rPr lang="en-GB" dirty="0"/>
              <a:t>make visible the numerous </a:t>
            </a:r>
            <a:r>
              <a:rPr lang="en-GB" b="1" dirty="0"/>
              <a:t>complex relationships</a:t>
            </a:r>
            <a:r>
              <a:rPr lang="en-GB" dirty="0"/>
              <a:t> and tangible and intangible value objects in the ecosystem</a:t>
            </a:r>
          </a:p>
          <a:p>
            <a:r>
              <a:rPr lang="en-GB" dirty="0"/>
              <a:t>Supports identification of </a:t>
            </a:r>
            <a:r>
              <a:rPr lang="en-GB" dirty="0" smtClean="0"/>
              <a:t>e.g</a:t>
            </a:r>
            <a:r>
              <a:rPr lang="en-GB" dirty="0"/>
              <a:t>. development of capabilities and new partnerships in the ecosystem </a:t>
            </a:r>
          </a:p>
        </p:txBody>
      </p:sp>
    </p:spTree>
    <p:extLst>
      <p:ext uri="{BB962C8B-B14F-4D97-AF65-F5344CB8AC3E}">
        <p14:creationId xmlns:p14="http://schemas.microsoft.com/office/powerpoint/2010/main" val="15367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070F4EEE-81C5-49D9-8741-8FE7231CF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907" y="4413024"/>
            <a:ext cx="377794" cy="33107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8464219A-E49B-4FF8-B334-CF507C15C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9234" y="2087701"/>
            <a:ext cx="327533" cy="36823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7698A02-932D-4A09-9145-8BD3F55F6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074" y="2271818"/>
            <a:ext cx="377794" cy="33107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F02DA331-F60B-4D4B-9F4F-B06F765EA3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7727" y="3052987"/>
            <a:ext cx="360633" cy="33855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E733556-5627-4994-AA3F-47AC8C110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867" y="3361348"/>
            <a:ext cx="327533" cy="36823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49E9B9A-BE95-4C4D-AD5E-7C5A28781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751" y="3508594"/>
            <a:ext cx="377794" cy="33107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8CC6F52-9217-42EA-B250-969D1994D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8232" y="4336890"/>
            <a:ext cx="360633" cy="338554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81012F2F-E735-4A68-97DB-68C503CAC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334" y="4968600"/>
            <a:ext cx="360633" cy="33855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A9C4E62-0A9A-4F48-96AB-D44BEE650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243" y="2467939"/>
            <a:ext cx="377794" cy="33107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4C6CF61C-3426-40DF-B542-3BDB073A9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749" y="4673135"/>
            <a:ext cx="327533" cy="36823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127B6BE-9919-4ADD-BEA6-F009721DB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171" y="3294462"/>
            <a:ext cx="327533" cy="368233"/>
          </a:xfrm>
          <a:prstGeom prst="rect">
            <a:avLst/>
          </a:prstGeom>
        </p:spPr>
      </p:pic>
      <p:pic>
        <p:nvPicPr>
          <p:cNvPr id="114" name="Image 84">
            <a:extLst>
              <a:ext uri="{FF2B5EF4-FFF2-40B4-BE49-F238E27FC236}">
                <a16:creationId xmlns:a16="http://schemas.microsoft.com/office/drawing/2014/main" id="{E89D71BD-7049-4D50-8C73-E98615A93D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6216" t="5253" r="23714" b="15248"/>
          <a:stretch/>
        </p:blipFill>
        <p:spPr>
          <a:xfrm rot="1142785">
            <a:off x="8455552" y="3791698"/>
            <a:ext cx="322426" cy="426715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AA04692A-7375-4C29-B2F9-BC806C8788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1094" y="3573630"/>
            <a:ext cx="530983" cy="639059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D352990-30C9-4495-BCDF-FC868864C80A}"/>
              </a:ext>
            </a:extLst>
          </p:cNvPr>
          <p:cNvCxnSpPr>
            <a:cxnSpLocks/>
            <a:stCxn id="36" idx="6"/>
            <a:endCxn id="3" idx="3"/>
          </p:cNvCxnSpPr>
          <p:nvPr/>
        </p:nvCxnSpPr>
        <p:spPr>
          <a:xfrm flipV="1">
            <a:off x="7176445" y="4512606"/>
            <a:ext cx="662079" cy="600629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BD4BDDB3-A181-4DF9-8A4C-5ACA952A6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00" y="113768"/>
            <a:ext cx="11360856" cy="977167"/>
          </a:xfrm>
        </p:spPr>
        <p:txBody>
          <a:bodyPr>
            <a:normAutofit/>
          </a:bodyPr>
          <a:lstStyle/>
          <a:p>
            <a:r>
              <a:rPr lang="en-US" sz="3200" dirty="0"/>
              <a:t>Example of ongoing work: Value network model for User story 1</a:t>
            </a:r>
            <a:br>
              <a:rPr lang="en-US" sz="3200" dirty="0"/>
            </a:br>
            <a:endParaRPr lang="fi-FI" sz="28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A88F9A0-FCE9-47BA-A771-AD63F6947F80}"/>
              </a:ext>
            </a:extLst>
          </p:cNvPr>
          <p:cNvSpPr/>
          <p:nvPr/>
        </p:nvSpPr>
        <p:spPr>
          <a:xfrm>
            <a:off x="2421584" y="877631"/>
            <a:ext cx="8369096" cy="5562464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2B24732-B753-47EB-99E9-6BBF5FEE11BB}"/>
              </a:ext>
            </a:extLst>
          </p:cNvPr>
          <p:cNvSpPr/>
          <p:nvPr/>
        </p:nvSpPr>
        <p:spPr>
          <a:xfrm>
            <a:off x="4386810" y="3876796"/>
            <a:ext cx="1130272" cy="52068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 OEMs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446BC8-D668-496A-8EC3-2FFAE65DD2E5}"/>
              </a:ext>
            </a:extLst>
          </p:cNvPr>
          <p:cNvSpPr/>
          <p:nvPr/>
        </p:nvSpPr>
        <p:spPr>
          <a:xfrm>
            <a:off x="3853662" y="4567487"/>
            <a:ext cx="1130272" cy="506866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Tier 1 suppliers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C54C899-7CF6-497E-B280-693B5659B556}"/>
              </a:ext>
            </a:extLst>
          </p:cNvPr>
          <p:cNvSpPr/>
          <p:nvPr/>
        </p:nvSpPr>
        <p:spPr>
          <a:xfrm>
            <a:off x="5636706" y="4882841"/>
            <a:ext cx="1384266" cy="520687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/>
              <a:t>5G CAM technology providers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F0D9EF0-E4F1-40FA-B302-3A810ED2CE34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5351558" y="4321230"/>
            <a:ext cx="487869" cy="637864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0B2AEB9-1D1B-44F9-82F2-149ECF0A0DEB}"/>
              </a:ext>
            </a:extLst>
          </p:cNvPr>
          <p:cNvCxnSpPr>
            <a:cxnSpLocks/>
            <a:stCxn id="32" idx="0"/>
            <a:endCxn id="31" idx="3"/>
          </p:cNvCxnSpPr>
          <p:nvPr/>
        </p:nvCxnSpPr>
        <p:spPr>
          <a:xfrm flipV="1">
            <a:off x="4418798" y="4321230"/>
            <a:ext cx="133537" cy="246257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4528B50B-0F09-407A-8CD3-343077D5D5E2}"/>
              </a:ext>
            </a:extLst>
          </p:cNvPr>
          <p:cNvSpPr/>
          <p:nvPr/>
        </p:nvSpPr>
        <p:spPr>
          <a:xfrm>
            <a:off x="3692576" y="5241741"/>
            <a:ext cx="1446681" cy="61453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 manufacturers</a:t>
            </a:r>
          </a:p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(Map Providers*)</a:t>
            </a:r>
            <a:endParaRPr lang="en-GB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7098358-AFF8-42C4-AE09-E2CC4B8EF494}"/>
              </a:ext>
            </a:extLst>
          </p:cNvPr>
          <p:cNvCxnSpPr>
            <a:cxnSpLocks/>
            <a:stCxn id="43" idx="0"/>
            <a:endCxn id="32" idx="4"/>
          </p:cNvCxnSpPr>
          <p:nvPr/>
        </p:nvCxnSpPr>
        <p:spPr>
          <a:xfrm flipV="1">
            <a:off x="4415917" y="5074352"/>
            <a:ext cx="2881" cy="167389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557ECB0-4AB4-4DA1-8B2C-30DAEE75AF31}"/>
              </a:ext>
            </a:extLst>
          </p:cNvPr>
          <p:cNvSpPr/>
          <p:nvPr/>
        </p:nvSpPr>
        <p:spPr>
          <a:xfrm>
            <a:off x="7554642" y="3427875"/>
            <a:ext cx="1130272" cy="520687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Telecom operators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7DDFD2-10F7-4384-A452-775B405571F3}"/>
              </a:ext>
            </a:extLst>
          </p:cNvPr>
          <p:cNvSpPr/>
          <p:nvPr/>
        </p:nvSpPr>
        <p:spPr>
          <a:xfrm>
            <a:off x="8089689" y="2214606"/>
            <a:ext cx="1130272" cy="520687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/>
              <a:t>Telecom vendors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8700B6B-5D5A-4344-BE5E-731A57893338}"/>
              </a:ext>
            </a:extLst>
          </p:cNvPr>
          <p:cNvSpPr/>
          <p:nvPr/>
        </p:nvSpPr>
        <p:spPr>
          <a:xfrm>
            <a:off x="9024248" y="2767333"/>
            <a:ext cx="1433562" cy="520687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/>
              <a:t>Other telecom technology providers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CA1DFE8-5718-4EC1-8310-B153EE47A861}"/>
              </a:ext>
            </a:extLst>
          </p:cNvPr>
          <p:cNvSpPr/>
          <p:nvPr/>
        </p:nvSpPr>
        <p:spPr>
          <a:xfrm>
            <a:off x="5770255" y="1320234"/>
            <a:ext cx="1498563" cy="520687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 infrastructure operators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A45E74E-32C6-40EC-A0FB-29F93DF7D21D}"/>
              </a:ext>
            </a:extLst>
          </p:cNvPr>
          <p:cNvSpPr/>
          <p:nvPr/>
        </p:nvSpPr>
        <p:spPr>
          <a:xfrm>
            <a:off x="3598691" y="2402096"/>
            <a:ext cx="877773" cy="52068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63AA12-233A-40EF-98B1-B9A8459BBC1F}"/>
              </a:ext>
            </a:extLst>
          </p:cNvPr>
          <p:cNvSpPr/>
          <p:nvPr/>
        </p:nvSpPr>
        <p:spPr>
          <a:xfrm>
            <a:off x="7266401" y="1867206"/>
            <a:ext cx="3906706" cy="3099279"/>
          </a:xfrm>
          <a:prstGeom prst="ellipse">
            <a:avLst/>
          </a:prstGeom>
          <a:noFill/>
          <a:ln w="22225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854B893-6598-4A0B-A1AD-EED38C3656C2}"/>
              </a:ext>
            </a:extLst>
          </p:cNvPr>
          <p:cNvSpPr/>
          <p:nvPr/>
        </p:nvSpPr>
        <p:spPr>
          <a:xfrm>
            <a:off x="10474255" y="1274233"/>
            <a:ext cx="1498563" cy="791243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Makers</a:t>
            </a:r>
          </a:p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(Road and transport Authorities)</a:t>
            </a:r>
            <a:endParaRPr lang="en-GB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B27F202-2BDD-45A1-82D4-224ACF86FB66}"/>
              </a:ext>
            </a:extLst>
          </p:cNvPr>
          <p:cNvSpPr/>
          <p:nvPr/>
        </p:nvSpPr>
        <p:spPr>
          <a:xfrm>
            <a:off x="7515539" y="5397185"/>
            <a:ext cx="1576085" cy="520687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/>
              <a:t>Standard development organisations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CB62B32-97F0-4C40-8A5C-764B03B700C0}"/>
              </a:ext>
            </a:extLst>
          </p:cNvPr>
          <p:cNvSpPr/>
          <p:nvPr/>
        </p:nvSpPr>
        <p:spPr>
          <a:xfrm>
            <a:off x="5294098" y="2735293"/>
            <a:ext cx="1130272" cy="520687"/>
          </a:xfrm>
          <a:prstGeom prst="ellipse">
            <a:avLst/>
          </a:prstGeom>
          <a:solidFill>
            <a:srgbClr val="FFFF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 service providers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5FB759E-F68F-4C0E-A5D7-096BB4911103}"/>
              </a:ext>
            </a:extLst>
          </p:cNvPr>
          <p:cNvCxnSpPr>
            <a:cxnSpLocks/>
            <a:stCxn id="13" idx="4"/>
            <a:endCxn id="12" idx="0"/>
          </p:cNvCxnSpPr>
          <p:nvPr/>
        </p:nvCxnSpPr>
        <p:spPr>
          <a:xfrm flipH="1">
            <a:off x="8119778" y="2735294"/>
            <a:ext cx="535047" cy="692582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6DA995B-D1E6-4D56-AE88-1A30755AD2DC}"/>
              </a:ext>
            </a:extLst>
          </p:cNvPr>
          <p:cNvCxnSpPr>
            <a:cxnSpLocks/>
            <a:stCxn id="14" idx="3"/>
            <a:endCxn id="12" idx="7"/>
          </p:cNvCxnSpPr>
          <p:nvPr/>
        </p:nvCxnSpPr>
        <p:spPr>
          <a:xfrm flipH="1">
            <a:off x="8519390" y="3211767"/>
            <a:ext cx="714798" cy="292362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BC9771F5-5512-451C-A69F-69F9F53C5D39}"/>
              </a:ext>
            </a:extLst>
          </p:cNvPr>
          <p:cNvSpPr/>
          <p:nvPr/>
        </p:nvSpPr>
        <p:spPr>
          <a:xfrm>
            <a:off x="3471235" y="3645216"/>
            <a:ext cx="3705210" cy="2936039"/>
          </a:xfrm>
          <a:prstGeom prst="ellipse">
            <a:avLst/>
          </a:prstGeom>
          <a:noFill/>
          <a:ln w="22225">
            <a:solidFill>
              <a:srgbClr val="00B05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9BD1E41-F185-4A69-B3B8-74EFFA4C1510}"/>
              </a:ext>
            </a:extLst>
          </p:cNvPr>
          <p:cNvSpPr/>
          <p:nvPr/>
        </p:nvSpPr>
        <p:spPr>
          <a:xfrm>
            <a:off x="9140249" y="3436461"/>
            <a:ext cx="1130272" cy="520687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 providers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3410671-F97F-4086-A03B-ED716F1E303C}"/>
              </a:ext>
            </a:extLst>
          </p:cNvPr>
          <p:cNvCxnSpPr>
            <a:cxnSpLocks/>
            <a:stCxn id="38" idx="2"/>
            <a:endCxn id="12" idx="6"/>
          </p:cNvCxnSpPr>
          <p:nvPr/>
        </p:nvCxnSpPr>
        <p:spPr>
          <a:xfrm flipH="1" flipV="1">
            <a:off x="8684914" y="3688220"/>
            <a:ext cx="455335" cy="85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05F2284-128B-425E-8396-F4980A5F331E}"/>
              </a:ext>
            </a:extLst>
          </p:cNvPr>
          <p:cNvCxnSpPr>
            <a:cxnSpLocks/>
            <a:stCxn id="21" idx="7"/>
            <a:endCxn id="3" idx="4"/>
          </p:cNvCxnSpPr>
          <p:nvPr/>
        </p:nvCxnSpPr>
        <p:spPr>
          <a:xfrm flipV="1">
            <a:off x="8860812" y="4966485"/>
            <a:ext cx="358941" cy="506954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3F2CACB-097B-4F9C-B925-42717FDA8545}"/>
              </a:ext>
            </a:extLst>
          </p:cNvPr>
          <p:cNvCxnSpPr>
            <a:cxnSpLocks/>
            <a:stCxn id="36" idx="6"/>
            <a:endCxn id="21" idx="2"/>
          </p:cNvCxnSpPr>
          <p:nvPr/>
        </p:nvCxnSpPr>
        <p:spPr>
          <a:xfrm>
            <a:off x="7176445" y="5113236"/>
            <a:ext cx="339094" cy="544294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7E5710B-73A9-4769-8850-0AED69E2515C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9565054" y="1678587"/>
            <a:ext cx="904272" cy="512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A8AF340-A6E4-43F3-8B0F-EFC782B13C4B}"/>
              </a:ext>
            </a:extLst>
          </p:cNvPr>
          <p:cNvCxnSpPr>
            <a:cxnSpLocks/>
            <a:stCxn id="15" idx="4"/>
            <a:endCxn id="12" idx="1"/>
          </p:cNvCxnSpPr>
          <p:nvPr/>
        </p:nvCxnSpPr>
        <p:spPr>
          <a:xfrm>
            <a:off x="6519536" y="1840921"/>
            <a:ext cx="1200631" cy="1663208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5FC3FE0-D5DC-4223-AB96-97DE90231586}"/>
              </a:ext>
            </a:extLst>
          </p:cNvPr>
          <p:cNvCxnSpPr>
            <a:cxnSpLocks/>
          </p:cNvCxnSpPr>
          <p:nvPr/>
        </p:nvCxnSpPr>
        <p:spPr>
          <a:xfrm flipH="1" flipV="1">
            <a:off x="6258846" y="3182215"/>
            <a:ext cx="1295796" cy="508491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222397D-5F14-4F9E-80C6-B38C88B25FCF}"/>
              </a:ext>
            </a:extLst>
          </p:cNvPr>
          <p:cNvCxnSpPr>
            <a:cxnSpLocks/>
            <a:stCxn id="23" idx="2"/>
            <a:endCxn id="16" idx="6"/>
          </p:cNvCxnSpPr>
          <p:nvPr/>
        </p:nvCxnSpPr>
        <p:spPr>
          <a:xfrm flipH="1" flipV="1">
            <a:off x="4476464" y="2662439"/>
            <a:ext cx="817634" cy="333198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74B7FE1D-DEDF-46F1-AC62-AA1911FDFC87}"/>
              </a:ext>
            </a:extLst>
          </p:cNvPr>
          <p:cNvCxnSpPr>
            <a:cxnSpLocks/>
            <a:stCxn id="31" idx="1"/>
            <a:endCxn id="16" idx="4"/>
          </p:cNvCxnSpPr>
          <p:nvPr/>
        </p:nvCxnSpPr>
        <p:spPr>
          <a:xfrm flipH="1" flipV="1">
            <a:off x="4037577" y="2922783"/>
            <a:ext cx="514758" cy="1030266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93B55EFA-1816-4670-871E-D296845915FE}"/>
              </a:ext>
            </a:extLst>
          </p:cNvPr>
          <p:cNvSpPr txBox="1"/>
          <p:nvPr/>
        </p:nvSpPr>
        <p:spPr>
          <a:xfrm>
            <a:off x="4940742" y="5799230"/>
            <a:ext cx="1827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B050"/>
                </a:solidFill>
              </a:rPr>
              <a:t>Automotive Industry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882FFA6-6B41-4A71-BBAC-E8F1D8BB9D51}"/>
              </a:ext>
            </a:extLst>
          </p:cNvPr>
          <p:cNvSpPr txBox="1"/>
          <p:nvPr/>
        </p:nvSpPr>
        <p:spPr>
          <a:xfrm>
            <a:off x="8337310" y="4524659"/>
            <a:ext cx="1827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5"/>
                </a:solidFill>
              </a:rPr>
              <a:t>Telecoms Industry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FF2ED43E-56D4-4317-A4CB-A45F4A896A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9262" y="3824382"/>
            <a:ext cx="826309" cy="680222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D7B00354-7D0E-43C7-9167-462174F7AD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2169" y="4214108"/>
            <a:ext cx="787524" cy="643144"/>
          </a:xfrm>
          <a:prstGeom prst="rect">
            <a:avLst/>
          </a:prstGeom>
        </p:spPr>
      </p:pic>
      <p:pic>
        <p:nvPicPr>
          <p:cNvPr id="96" name="Image 489786384">
            <a:extLst>
              <a:ext uri="{FF2B5EF4-FFF2-40B4-BE49-F238E27FC236}">
                <a16:creationId xmlns:a16="http://schemas.microsoft.com/office/drawing/2014/main" id="{4D51A3C6-784C-4594-804B-2DE7B2D9600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7" t="35239" r="26915" b="54439"/>
          <a:stretch/>
        </p:blipFill>
        <p:spPr>
          <a:xfrm>
            <a:off x="9250934" y="1940718"/>
            <a:ext cx="338549" cy="554797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8E49402D-3E4D-412B-AC63-6B91322DE2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35001" y="2800904"/>
            <a:ext cx="307076" cy="435850"/>
          </a:xfrm>
          <a:prstGeom prst="rect">
            <a:avLst/>
          </a:prstGeom>
        </p:spPr>
      </p:pic>
      <p:pic>
        <p:nvPicPr>
          <p:cNvPr id="110" name="Image 489786384">
            <a:extLst>
              <a:ext uri="{FF2B5EF4-FFF2-40B4-BE49-F238E27FC236}">
                <a16:creationId xmlns:a16="http://schemas.microsoft.com/office/drawing/2014/main" id="{5AF05F15-6224-4773-BA0B-61457599C92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9" t="18487" r="70605" b="68915"/>
          <a:stretch/>
        </p:blipFill>
        <p:spPr>
          <a:xfrm>
            <a:off x="9274571" y="3935851"/>
            <a:ext cx="575079" cy="438467"/>
          </a:xfrm>
          <a:prstGeom prst="rect">
            <a:avLst/>
          </a:prstGeom>
        </p:spPr>
      </p:pic>
      <p:pic>
        <p:nvPicPr>
          <p:cNvPr id="111" name="Image 489786384">
            <a:extLst>
              <a:ext uri="{FF2B5EF4-FFF2-40B4-BE49-F238E27FC236}">
                <a16:creationId xmlns:a16="http://schemas.microsoft.com/office/drawing/2014/main" id="{1AFC3D1D-F3C5-4894-AFA6-8B5AD8623E8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56" t="18381" r="16738" b="68360"/>
          <a:stretch/>
        </p:blipFill>
        <p:spPr>
          <a:xfrm>
            <a:off x="9846705" y="3917344"/>
            <a:ext cx="533038" cy="438467"/>
          </a:xfrm>
          <a:prstGeom prst="rect">
            <a:avLst/>
          </a:prstGeom>
        </p:spPr>
      </p:pic>
      <p:pic>
        <p:nvPicPr>
          <p:cNvPr id="113" name="Image 489786384">
            <a:extLst>
              <a:ext uri="{FF2B5EF4-FFF2-40B4-BE49-F238E27FC236}">
                <a16:creationId xmlns:a16="http://schemas.microsoft.com/office/drawing/2014/main" id="{CB41DF8C-BC64-4299-8086-E9DEC134567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7" r="14547" b="87516"/>
          <a:stretch/>
        </p:blipFill>
        <p:spPr>
          <a:xfrm>
            <a:off x="6951270" y="998512"/>
            <a:ext cx="462806" cy="348306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F815E616-7BCA-48E6-A1A2-3D3C339D9C10}"/>
              </a:ext>
            </a:extLst>
          </p:cNvPr>
          <p:cNvSpPr/>
          <p:nvPr/>
        </p:nvSpPr>
        <p:spPr>
          <a:xfrm>
            <a:off x="2586858" y="3243785"/>
            <a:ext cx="1233346" cy="520687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/>
              <a:t>Insurance companies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B45258E-986C-4673-B71B-0E5E871E9CCC}"/>
              </a:ext>
            </a:extLst>
          </p:cNvPr>
          <p:cNvCxnSpPr>
            <a:cxnSpLocks/>
            <a:stCxn id="48" idx="0"/>
            <a:endCxn id="16" idx="3"/>
          </p:cNvCxnSpPr>
          <p:nvPr/>
        </p:nvCxnSpPr>
        <p:spPr>
          <a:xfrm flipV="1">
            <a:off x="3203532" y="2846530"/>
            <a:ext cx="523706" cy="397255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016BC6F-CE2B-4A4B-BABD-43146157C134}"/>
              </a:ext>
            </a:extLst>
          </p:cNvPr>
          <p:cNvCxnSpPr>
            <a:cxnSpLocks/>
            <a:stCxn id="48" idx="6"/>
            <a:endCxn id="23" idx="3"/>
          </p:cNvCxnSpPr>
          <p:nvPr/>
        </p:nvCxnSpPr>
        <p:spPr>
          <a:xfrm flipV="1">
            <a:off x="3820204" y="3179728"/>
            <a:ext cx="1639419" cy="324401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4B02093-63AD-441A-8DA0-4EC6579BFDCF}"/>
              </a:ext>
            </a:extLst>
          </p:cNvPr>
          <p:cNvCxnSpPr>
            <a:cxnSpLocks/>
            <a:stCxn id="48" idx="5"/>
            <a:endCxn id="31" idx="2"/>
          </p:cNvCxnSpPr>
          <p:nvPr/>
        </p:nvCxnSpPr>
        <p:spPr>
          <a:xfrm>
            <a:off x="3639584" y="3688220"/>
            <a:ext cx="747226" cy="448920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endCxn id="23" idx="4"/>
          </p:cNvCxnSpPr>
          <p:nvPr/>
        </p:nvCxnSpPr>
        <p:spPr>
          <a:xfrm flipV="1">
            <a:off x="5035224" y="3255981"/>
            <a:ext cx="824011" cy="620815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0"/>
            <a:endCxn id="15" idx="4"/>
          </p:cNvCxnSpPr>
          <p:nvPr/>
        </p:nvCxnSpPr>
        <p:spPr>
          <a:xfrm flipV="1">
            <a:off x="5859234" y="1840921"/>
            <a:ext cx="660302" cy="894372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3" idx="4"/>
            <a:endCxn id="43" idx="6"/>
          </p:cNvCxnSpPr>
          <p:nvPr/>
        </p:nvCxnSpPr>
        <p:spPr>
          <a:xfrm flipH="1">
            <a:off x="5139257" y="3255981"/>
            <a:ext cx="719977" cy="2293027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flipH="1">
            <a:off x="126997" y="1854798"/>
            <a:ext cx="28006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tx2">
                    <a:lumMod val="75000"/>
                  </a:schemeClr>
                </a:solidFill>
              </a:rPr>
              <a:t>VALUE OBJECTS</a:t>
            </a:r>
          </a:p>
          <a:p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Business:</a:t>
            </a:r>
            <a:endParaRPr lang="fi-FI" b="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Product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>
                <a:solidFill>
                  <a:schemeClr val="tx2">
                    <a:lumMod val="75000"/>
                  </a:schemeClr>
                </a:solidFill>
              </a:rPr>
              <a:t>Service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Data</a:t>
            </a:r>
          </a:p>
          <a:p>
            <a:r>
              <a:rPr lang="fi-FI" b="0" dirty="0">
                <a:solidFill>
                  <a:schemeClr val="tx2">
                    <a:lumMod val="75000"/>
                  </a:schemeClr>
                </a:solidFill>
              </a:rPr>
              <a:t>Finance: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Money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Cost savings</a:t>
            </a:r>
          </a:p>
          <a:p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Quality of life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>
                <a:solidFill>
                  <a:schemeClr val="tx2">
                    <a:lumMod val="75000"/>
                  </a:schemeClr>
                </a:solidFill>
              </a:rPr>
              <a:t>Individual Quality of life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Personnal mobility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>
                <a:solidFill>
                  <a:schemeClr val="tx2">
                    <a:lumMod val="75000"/>
                  </a:schemeClr>
                </a:solidFill>
              </a:rPr>
              <a:t>Traffic efficiency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Traffic safety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>
                <a:solidFill>
                  <a:schemeClr val="tx2">
                    <a:lumMod val="75000"/>
                  </a:schemeClr>
                </a:solidFill>
              </a:rPr>
              <a:t>Quality of 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...</a:t>
            </a:r>
          </a:p>
        </p:txBody>
      </p:sp>
      <p:sp>
        <p:nvSpPr>
          <p:cNvPr id="64" name="Wave 63"/>
          <p:cNvSpPr/>
          <p:nvPr/>
        </p:nvSpPr>
        <p:spPr>
          <a:xfrm>
            <a:off x="628607" y="611234"/>
            <a:ext cx="1922045" cy="1085235"/>
          </a:xfrm>
          <a:prstGeom prst="wav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err="1">
                <a:solidFill>
                  <a:schemeClr val="tx1"/>
                </a:solidFill>
              </a:rPr>
              <a:t>Work</a:t>
            </a:r>
            <a:r>
              <a:rPr lang="fi-FI" b="1" dirty="0">
                <a:solidFill>
                  <a:schemeClr val="tx1"/>
                </a:solidFill>
              </a:rPr>
              <a:t> in </a:t>
            </a:r>
            <a:r>
              <a:rPr lang="fi-FI" b="1" dirty="0" err="1">
                <a:solidFill>
                  <a:schemeClr val="tx1"/>
                </a:solidFill>
              </a:rPr>
              <a:t>progress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926079" y="6543959"/>
            <a:ext cx="4885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Prune Gautier, LIST (adapted from a model by Catapult)</a:t>
            </a:r>
            <a:endParaRPr lang="fi-FI" sz="1600" b="0" dirty="0" err="1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8B3494-96CC-40A7-8D26-E86D86A4A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021" y="2811917"/>
            <a:ext cx="377794" cy="3310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8D8209-0CD8-41DB-B98E-F99E9E5BB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8655" y="3524926"/>
            <a:ext cx="392248" cy="3682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76DD4D-A3B5-4D6F-91B4-281F6C804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417" y="3045647"/>
            <a:ext cx="327533" cy="3682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6675E4-762F-4123-AE7C-6D055ADF59E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0972" y="5289770"/>
            <a:ext cx="375649" cy="5665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739138-2CCF-4179-B7B6-E5CCDB2DBFA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03034" y="2373790"/>
            <a:ext cx="338535" cy="35055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77947D4-68BA-43A6-B6D8-07C39DDF73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47863" y="4985691"/>
            <a:ext cx="338535" cy="35055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5286D78-117A-48C3-93C6-74A293F67C9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48275" y="4214108"/>
            <a:ext cx="338535" cy="35055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4B1C1FE1-5CAF-434B-9CF0-6F1A66F0C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476" y="2796013"/>
            <a:ext cx="327533" cy="36823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FC88BA4-81E7-4C31-8C5F-BE4A3BF3A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5453" y="3578325"/>
            <a:ext cx="327533" cy="36823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4668E04-EBF6-4FF2-808D-E6EBAD837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9956" y="2209492"/>
            <a:ext cx="327533" cy="36823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94F210D4-1977-423D-B72C-E09C9A98B3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75278" y="2240314"/>
            <a:ext cx="375649" cy="56650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EACEA5F-4C9F-41E1-AB0D-A9FF2877B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3394" y="2937300"/>
            <a:ext cx="345557" cy="324401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310EBF4D-58E7-4485-BE31-2656A93FD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925" y="2990507"/>
            <a:ext cx="377794" cy="33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8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T 035-18 PPT 5G MOBIX template_v3">
  <a:themeElements>
    <a:clrScheme name="Custom 3">
      <a:dk1>
        <a:srgbClr val="000000"/>
      </a:dk1>
      <a:lt1>
        <a:srgbClr val="FFFFFF"/>
      </a:lt1>
      <a:dk2>
        <a:srgbClr val="5C8E93"/>
      </a:dk2>
      <a:lt2>
        <a:srgbClr val="E7E6E6"/>
      </a:lt2>
      <a:accent1>
        <a:srgbClr val="5C8E93"/>
      </a:accent1>
      <a:accent2>
        <a:srgbClr val="BFD12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0" dirty="0" err="1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RT 035-18 PPT 5G MOBIX template" id="{D3B95214-0171-464D-A437-4B4A0B2505C0}" vid="{860A041F-29A4-3648-848E-4CAA97262A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FD84C5EFE20B04B90650AB1330DA631" ma:contentTypeVersion="12" ma:contentTypeDescription="Luo uusi asiakirja." ma:contentTypeScope="" ma:versionID="1299d34889d4fa12caa0eea8c9f65f9e">
  <xsd:schema xmlns:xsd="http://www.w3.org/2001/XMLSchema" xmlns:xs="http://www.w3.org/2001/XMLSchema" xmlns:p="http://schemas.microsoft.com/office/2006/metadata/properties" xmlns:ns2="29f398b2-3649-4491-8b66-137d732d0bbe" xmlns:ns3="f60e9adf-c4b7-4cb6-b2c7-3260adc064e5" targetNamespace="http://schemas.microsoft.com/office/2006/metadata/properties" ma:root="true" ma:fieldsID="e60207236f400ca67979be08d31e6017" ns2:_="" ns3:_="">
    <xsd:import namespace="29f398b2-3649-4491-8b66-137d732d0bbe"/>
    <xsd:import namespace="f60e9adf-c4b7-4cb6-b2c7-3260adc06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398b2-3649-4491-8b66-137d732d0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0e9adf-c4b7-4cb6-b2c7-3260adc06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C726AA-FA83-438B-851D-F81C66D54F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A48232-7D04-42C8-BDF5-A5E16CE954D3}"/>
</file>

<file path=customXml/itemProps3.xml><?xml version="1.0" encoding="utf-8"?>
<ds:datastoreItem xmlns:ds="http://schemas.openxmlformats.org/officeDocument/2006/customXml" ds:itemID="{F2B19342-CEAD-4567-9C4C-E057F00996A3}">
  <ds:schemaRefs>
    <ds:schemaRef ds:uri="http://schemas.microsoft.com/office/infopath/2007/PartnerControls"/>
    <ds:schemaRef ds:uri="http://purl.org/dc/terms/"/>
    <ds:schemaRef ds:uri="http://schemas.microsoft.com/sharepoint/v3"/>
    <ds:schemaRef ds:uri="http://schemas.microsoft.com/office/2006/documentManagement/types"/>
    <ds:schemaRef ds:uri="f60e9adf-c4b7-4cb6-b2c7-3260adc064e5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0c1c04b2-265a-447a-ac4f-ae9eb59af62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5G-MOBIX PPT template</Template>
  <TotalTime>62094</TotalTime>
  <Words>1018</Words>
  <Application>Microsoft Office PowerPoint</Application>
  <PresentationFormat>Widescreen</PresentationFormat>
  <Paragraphs>219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Corbel</vt:lpstr>
      <vt:lpstr>Gill Sans</vt:lpstr>
      <vt:lpstr>Wingdings</vt:lpstr>
      <vt:lpstr>ERT 035-18 PPT 5G MOBIX template_v3</vt:lpstr>
      <vt:lpstr>Impact assessment</vt:lpstr>
      <vt:lpstr>Outline of the presentation</vt:lpstr>
      <vt:lpstr>Main objectives of Impact assessment</vt:lpstr>
      <vt:lpstr>PowerPoint Presentation</vt:lpstr>
      <vt:lpstr>Quality of Life impact evaluation</vt:lpstr>
      <vt:lpstr>QoL Impact Evaluation Methodology</vt:lpstr>
      <vt:lpstr>PowerPoint Presentation</vt:lpstr>
      <vt:lpstr>Value network analysis</vt:lpstr>
      <vt:lpstr>Example of ongoing work: Value network model for User story 1 </vt:lpstr>
      <vt:lpstr>Cost-Benefit Analysis Methodology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WP5 - Evaluation</dc:title>
  <dc:creator>Maija Federley VTT</dc:creator>
  <cp:lastModifiedBy>Federley Maija</cp:lastModifiedBy>
  <cp:revision>1165</cp:revision>
  <dcterms:created xsi:type="dcterms:W3CDTF">2019-02-01T15:29:29Z</dcterms:created>
  <dcterms:modified xsi:type="dcterms:W3CDTF">2020-09-16T09:56:20Z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0x0101005FD84C5EFE20B04B90650AB1330DA631</vt:lpwstr>
  </property>
</Properties>
</file>