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1"/>
  </p:sldMasterIdLst>
  <p:notesMasterIdLst>
    <p:notesMasterId r:id="rId16"/>
  </p:notesMasterIdLst>
  <p:handoutMasterIdLst>
    <p:handoutMasterId r:id="rId17"/>
  </p:handoutMasterIdLst>
  <p:sldIdLst>
    <p:sldId id="437" r:id="rId2"/>
    <p:sldId id="458" r:id="rId3"/>
    <p:sldId id="453" r:id="rId4"/>
    <p:sldId id="438" r:id="rId5"/>
    <p:sldId id="463" r:id="rId6"/>
    <p:sldId id="459" r:id="rId7"/>
    <p:sldId id="460" r:id="rId8"/>
    <p:sldId id="448" r:id="rId9"/>
    <p:sldId id="454" r:id="rId10"/>
    <p:sldId id="462" r:id="rId11"/>
    <p:sldId id="434" r:id="rId12"/>
    <p:sldId id="442" r:id="rId13"/>
    <p:sldId id="461" r:id="rId14"/>
    <p:sldId id="44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3"/>
    <a:srgbClr val="092F87"/>
    <a:srgbClr val="0F3571"/>
    <a:srgbClr val="D6D7D4"/>
    <a:srgbClr val="FFD200"/>
    <a:srgbClr val="00539B"/>
    <a:srgbClr val="52AF83"/>
    <a:srgbClr val="3CA4C4"/>
    <a:srgbClr val="B2A72E"/>
    <a:srgbClr val="FF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5" autoAdjust="0"/>
    <p:restoredTop sz="94576" autoAdjust="0"/>
  </p:normalViewPr>
  <p:slideViewPr>
    <p:cSldViewPr>
      <p:cViewPr varScale="1">
        <p:scale>
          <a:sx n="65" d="100"/>
          <a:sy n="65" d="100"/>
        </p:scale>
        <p:origin x="528" y="78"/>
      </p:cViewPr>
      <p:guideLst>
        <p:guide orient="horz" pos="2160"/>
        <p:guide pos="4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86BAF-962F-4C98-B1C7-46A970C50813}" type="doc">
      <dgm:prSet loTypeId="urn:microsoft.com/office/officeart/2005/8/layout/chevron2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61EB45CD-F3FD-4867-BD95-E1A24C186260}">
      <dgm:prSet phldrT="[Text]"/>
      <dgm:spPr/>
      <dgm:t>
        <a:bodyPr/>
        <a:lstStyle/>
        <a:p>
          <a:r>
            <a:rPr lang="en-GB" smtClean="0"/>
            <a:t>3</a:t>
          </a:r>
          <a:endParaRPr lang="en-GB"/>
        </a:p>
      </dgm:t>
    </dgm:pt>
    <dgm:pt modelId="{D9C2B7AA-B65D-49EE-88E3-7414BC970DDF}" type="sibTrans" cxnId="{DD3E4AED-8A25-4B53-8B13-585A4752C356}">
      <dgm:prSet/>
      <dgm:spPr/>
      <dgm:t>
        <a:bodyPr/>
        <a:lstStyle/>
        <a:p>
          <a:endParaRPr lang="en-GB"/>
        </a:p>
      </dgm:t>
    </dgm:pt>
    <dgm:pt modelId="{3FC39328-E909-4C1D-9F59-F3D3C7AE62AA}" type="parTrans" cxnId="{DD3E4AED-8A25-4B53-8B13-585A4752C356}">
      <dgm:prSet/>
      <dgm:spPr/>
      <dgm:t>
        <a:bodyPr/>
        <a:lstStyle/>
        <a:p>
          <a:endParaRPr lang="en-GB"/>
        </a:p>
      </dgm:t>
    </dgm:pt>
    <dgm:pt modelId="{884599BC-0299-479B-BC09-1629A92A235F}">
      <dgm:prSet phldrT="[Text]"/>
      <dgm:spPr/>
      <dgm:t>
        <a:bodyPr/>
        <a:lstStyle/>
        <a:p>
          <a:r>
            <a:rPr lang="en-GB" smtClean="0"/>
            <a:t>2</a:t>
          </a:r>
          <a:endParaRPr lang="en-GB"/>
        </a:p>
      </dgm:t>
    </dgm:pt>
    <dgm:pt modelId="{DC8544C4-8EE8-4965-9B01-AAE05B8C31A9}" type="sibTrans" cxnId="{059EA6FA-1266-4376-A924-9F5E44EFD3CF}">
      <dgm:prSet/>
      <dgm:spPr/>
      <dgm:t>
        <a:bodyPr/>
        <a:lstStyle/>
        <a:p>
          <a:endParaRPr lang="en-GB"/>
        </a:p>
      </dgm:t>
    </dgm:pt>
    <dgm:pt modelId="{415D8C76-4284-4610-8EB2-3FA78F28F399}" type="parTrans" cxnId="{059EA6FA-1266-4376-A924-9F5E44EFD3CF}">
      <dgm:prSet/>
      <dgm:spPr/>
      <dgm:t>
        <a:bodyPr/>
        <a:lstStyle/>
        <a:p>
          <a:endParaRPr lang="en-GB"/>
        </a:p>
      </dgm:t>
    </dgm:pt>
    <dgm:pt modelId="{AD9C89A5-51C8-4148-BA84-2F9FE29CE8BE}">
      <dgm:prSet phldrT="[Text]"/>
      <dgm:spPr>
        <a:gradFill rotWithShape="0">
          <a:gsLst>
            <a:gs pos="0">
              <a:schemeClr val="accent1"/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57A29A83-79E6-4786-800F-633696BE7E36}" type="sibTrans" cxnId="{7C8D0C16-BBAC-4FF7-99C4-D4A4333544A7}">
      <dgm:prSet/>
      <dgm:spPr/>
      <dgm:t>
        <a:bodyPr/>
        <a:lstStyle/>
        <a:p>
          <a:endParaRPr lang="en-GB"/>
        </a:p>
      </dgm:t>
    </dgm:pt>
    <dgm:pt modelId="{5F8A238D-A7A2-4EDB-BB3E-3033A7E823E4}" type="parTrans" cxnId="{7C8D0C16-BBAC-4FF7-99C4-D4A4333544A7}">
      <dgm:prSet/>
      <dgm:spPr/>
      <dgm:t>
        <a:bodyPr/>
        <a:lstStyle/>
        <a:p>
          <a:endParaRPr lang="en-GB"/>
        </a:p>
      </dgm:t>
    </dgm:pt>
    <dgm:pt modelId="{B021111D-916B-4C88-A1E0-90ED6505E58C}" type="pres">
      <dgm:prSet presAssocID="{8EA86BAF-962F-4C98-B1C7-46A970C508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57D4BE-FAC3-4766-BAE3-7A548BA29D56}" type="pres">
      <dgm:prSet presAssocID="{AD9C89A5-51C8-4148-BA84-2F9FE29CE8BE}" presName="composite" presStyleCnt="0"/>
      <dgm:spPr/>
    </dgm:pt>
    <dgm:pt modelId="{F8E6CD83-2EF3-424B-8E36-C1A5A3AF1B47}" type="pres">
      <dgm:prSet presAssocID="{AD9C89A5-51C8-4148-BA84-2F9FE29CE8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737037-939E-4381-A949-B09C100B72A5}" type="pres">
      <dgm:prSet presAssocID="{AD9C89A5-51C8-4148-BA84-2F9FE29CE8B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FE211E-665F-481B-88B7-1758E5CE0569}" type="pres">
      <dgm:prSet presAssocID="{57A29A83-79E6-4786-800F-633696BE7E36}" presName="sp" presStyleCnt="0"/>
      <dgm:spPr/>
    </dgm:pt>
    <dgm:pt modelId="{A3D14CEA-1890-4124-91B8-1640120BC52E}" type="pres">
      <dgm:prSet presAssocID="{884599BC-0299-479B-BC09-1629A92A235F}" presName="composite" presStyleCnt="0"/>
      <dgm:spPr/>
    </dgm:pt>
    <dgm:pt modelId="{735B06C5-E11B-4121-8499-8B34BC4B1943}" type="pres">
      <dgm:prSet presAssocID="{884599BC-0299-479B-BC09-1629A92A23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9ED2A5-C280-4FC9-ABA5-5881755D2F31}" type="pres">
      <dgm:prSet presAssocID="{884599BC-0299-479B-BC09-1629A92A23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3BF805-EB7B-494F-9F6D-87B45730FAB1}" type="pres">
      <dgm:prSet presAssocID="{DC8544C4-8EE8-4965-9B01-AAE05B8C31A9}" presName="sp" presStyleCnt="0"/>
      <dgm:spPr/>
    </dgm:pt>
    <dgm:pt modelId="{CF94AB00-1BE5-4746-A1EE-B2A77C6FB6E2}" type="pres">
      <dgm:prSet presAssocID="{61EB45CD-F3FD-4867-BD95-E1A24C186260}" presName="composite" presStyleCnt="0"/>
      <dgm:spPr/>
    </dgm:pt>
    <dgm:pt modelId="{0A4D7548-FBD4-4E9D-B9A5-890BA95CAC7E}" type="pres">
      <dgm:prSet presAssocID="{61EB45CD-F3FD-4867-BD95-E1A24C1862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3B2D5-98E5-4AC3-A5D1-7EB7A6894D7B}" type="pres">
      <dgm:prSet presAssocID="{61EB45CD-F3FD-4867-BD95-E1A24C1862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CE8BBB-572A-499C-8213-AB7BABFE880F}" type="presOf" srcId="{61EB45CD-F3FD-4867-BD95-E1A24C186260}" destId="{0A4D7548-FBD4-4E9D-B9A5-890BA95CAC7E}" srcOrd="0" destOrd="0" presId="urn:microsoft.com/office/officeart/2005/8/layout/chevron2"/>
    <dgm:cxn modelId="{725369CE-7514-420C-A14A-88E85ACE0058}" type="presOf" srcId="{8EA86BAF-962F-4C98-B1C7-46A970C50813}" destId="{B021111D-916B-4C88-A1E0-90ED6505E58C}" srcOrd="0" destOrd="0" presId="urn:microsoft.com/office/officeart/2005/8/layout/chevron2"/>
    <dgm:cxn modelId="{DD3E4AED-8A25-4B53-8B13-585A4752C356}" srcId="{8EA86BAF-962F-4C98-B1C7-46A970C50813}" destId="{61EB45CD-F3FD-4867-BD95-E1A24C186260}" srcOrd="2" destOrd="0" parTransId="{3FC39328-E909-4C1D-9F59-F3D3C7AE62AA}" sibTransId="{D9C2B7AA-B65D-49EE-88E3-7414BC970DDF}"/>
    <dgm:cxn modelId="{D4FB8985-BDC6-4D44-B56E-7AFB7D0AE7FD}" type="presOf" srcId="{884599BC-0299-479B-BC09-1629A92A235F}" destId="{735B06C5-E11B-4121-8499-8B34BC4B1943}" srcOrd="0" destOrd="0" presId="urn:microsoft.com/office/officeart/2005/8/layout/chevron2"/>
    <dgm:cxn modelId="{059EA6FA-1266-4376-A924-9F5E44EFD3CF}" srcId="{8EA86BAF-962F-4C98-B1C7-46A970C50813}" destId="{884599BC-0299-479B-BC09-1629A92A235F}" srcOrd="1" destOrd="0" parTransId="{415D8C76-4284-4610-8EB2-3FA78F28F399}" sibTransId="{DC8544C4-8EE8-4965-9B01-AAE05B8C31A9}"/>
    <dgm:cxn modelId="{FB8F8370-5193-4F84-A637-7D9413662915}" type="presOf" srcId="{AD9C89A5-51C8-4148-BA84-2F9FE29CE8BE}" destId="{F8E6CD83-2EF3-424B-8E36-C1A5A3AF1B47}" srcOrd="0" destOrd="0" presId="urn:microsoft.com/office/officeart/2005/8/layout/chevron2"/>
    <dgm:cxn modelId="{7C8D0C16-BBAC-4FF7-99C4-D4A4333544A7}" srcId="{8EA86BAF-962F-4C98-B1C7-46A970C50813}" destId="{AD9C89A5-51C8-4148-BA84-2F9FE29CE8BE}" srcOrd="0" destOrd="0" parTransId="{5F8A238D-A7A2-4EDB-BB3E-3033A7E823E4}" sibTransId="{57A29A83-79E6-4786-800F-633696BE7E36}"/>
    <dgm:cxn modelId="{14C2B51A-ACB7-491E-AAB3-28B242EFECB0}" type="presParOf" srcId="{B021111D-916B-4C88-A1E0-90ED6505E58C}" destId="{2F57D4BE-FAC3-4766-BAE3-7A548BA29D56}" srcOrd="0" destOrd="0" presId="urn:microsoft.com/office/officeart/2005/8/layout/chevron2"/>
    <dgm:cxn modelId="{2138A7DF-B404-47EE-8815-33DE25E72C20}" type="presParOf" srcId="{2F57D4BE-FAC3-4766-BAE3-7A548BA29D56}" destId="{F8E6CD83-2EF3-424B-8E36-C1A5A3AF1B47}" srcOrd="0" destOrd="0" presId="urn:microsoft.com/office/officeart/2005/8/layout/chevron2"/>
    <dgm:cxn modelId="{84A3AF8D-328E-4F5E-BF1F-0F571BD72B88}" type="presParOf" srcId="{2F57D4BE-FAC3-4766-BAE3-7A548BA29D56}" destId="{CA737037-939E-4381-A949-B09C100B72A5}" srcOrd="1" destOrd="0" presId="urn:microsoft.com/office/officeart/2005/8/layout/chevron2"/>
    <dgm:cxn modelId="{4C188CA3-8B8B-433D-81A7-89552692EDBB}" type="presParOf" srcId="{B021111D-916B-4C88-A1E0-90ED6505E58C}" destId="{FAFE211E-665F-481B-88B7-1758E5CE0569}" srcOrd="1" destOrd="0" presId="urn:microsoft.com/office/officeart/2005/8/layout/chevron2"/>
    <dgm:cxn modelId="{87D5813A-35E6-4B39-A385-DF05EFEFF856}" type="presParOf" srcId="{B021111D-916B-4C88-A1E0-90ED6505E58C}" destId="{A3D14CEA-1890-4124-91B8-1640120BC52E}" srcOrd="2" destOrd="0" presId="urn:microsoft.com/office/officeart/2005/8/layout/chevron2"/>
    <dgm:cxn modelId="{A806C07E-BBB4-4073-B8E2-1F6DC167C4A7}" type="presParOf" srcId="{A3D14CEA-1890-4124-91B8-1640120BC52E}" destId="{735B06C5-E11B-4121-8499-8B34BC4B1943}" srcOrd="0" destOrd="0" presId="urn:microsoft.com/office/officeart/2005/8/layout/chevron2"/>
    <dgm:cxn modelId="{EF53494D-1680-4BA4-A4B1-01E28B63C6C0}" type="presParOf" srcId="{A3D14CEA-1890-4124-91B8-1640120BC52E}" destId="{309ED2A5-C280-4FC9-ABA5-5881755D2F31}" srcOrd="1" destOrd="0" presId="urn:microsoft.com/office/officeart/2005/8/layout/chevron2"/>
    <dgm:cxn modelId="{457BC2EE-C3DC-47A2-8C46-26C53D4CF81B}" type="presParOf" srcId="{B021111D-916B-4C88-A1E0-90ED6505E58C}" destId="{083BF805-EB7B-494F-9F6D-87B45730FAB1}" srcOrd="3" destOrd="0" presId="urn:microsoft.com/office/officeart/2005/8/layout/chevron2"/>
    <dgm:cxn modelId="{6B9EA23B-3370-4A42-A845-2F8CBBEAD704}" type="presParOf" srcId="{B021111D-916B-4C88-A1E0-90ED6505E58C}" destId="{CF94AB00-1BE5-4746-A1EE-B2A77C6FB6E2}" srcOrd="4" destOrd="0" presId="urn:microsoft.com/office/officeart/2005/8/layout/chevron2"/>
    <dgm:cxn modelId="{1ED30260-E915-46B0-8809-7C08FF627F09}" type="presParOf" srcId="{CF94AB00-1BE5-4746-A1EE-B2A77C6FB6E2}" destId="{0A4D7548-FBD4-4E9D-B9A5-890BA95CAC7E}" srcOrd="0" destOrd="0" presId="urn:microsoft.com/office/officeart/2005/8/layout/chevron2"/>
    <dgm:cxn modelId="{EC73E2E1-AE27-471D-9984-D61C59325209}" type="presParOf" srcId="{CF94AB00-1BE5-4746-A1EE-B2A77C6FB6E2}" destId="{EF43B2D5-98E5-4AC3-A5D1-7EB7A6894D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CD83-2EF3-424B-8E36-C1A5A3AF1B47}">
      <dsp:nvSpPr>
        <dsp:cNvPr id="0" name=""/>
        <dsp:cNvSpPr/>
      </dsp:nvSpPr>
      <dsp:spPr>
        <a:xfrm rot="5400000">
          <a:off x="-235432" y="235950"/>
          <a:ext cx="1569549" cy="1098684"/>
        </a:xfrm>
        <a:prstGeom prst="chevron">
          <a:avLst/>
        </a:prstGeom>
        <a:gradFill rotWithShape="0">
          <a:gsLst>
            <a:gs pos="0">
              <a:schemeClr val="accent1"/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1</a:t>
          </a:r>
          <a:endParaRPr lang="en-GB" sz="3000" kern="1200" dirty="0"/>
        </a:p>
      </dsp:txBody>
      <dsp:txXfrm rot="-5400000">
        <a:off x="1" y="549859"/>
        <a:ext cx="1098684" cy="470865"/>
      </dsp:txXfrm>
    </dsp:sp>
    <dsp:sp modelId="{CA737037-939E-4381-A949-B09C100B72A5}">
      <dsp:nvSpPr>
        <dsp:cNvPr id="0" name=""/>
        <dsp:cNvSpPr/>
      </dsp:nvSpPr>
      <dsp:spPr>
        <a:xfrm rot="5400000">
          <a:off x="2343494" y="-1244291"/>
          <a:ext cx="1020207" cy="3509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B06C5-E11B-4121-8499-8B34BC4B1943}">
      <dsp:nvSpPr>
        <dsp:cNvPr id="0" name=""/>
        <dsp:cNvSpPr/>
      </dsp:nvSpPr>
      <dsp:spPr>
        <a:xfrm rot="5400000">
          <a:off x="-235432" y="1610897"/>
          <a:ext cx="1569549" cy="109868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8668"/>
                <a:satOff val="-4159"/>
                <a:lumOff val="134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8668"/>
                <a:satOff val="-4159"/>
                <a:lumOff val="134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8668"/>
                <a:satOff val="-4159"/>
                <a:lumOff val="134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/>
            <a:t>2</a:t>
          </a:r>
          <a:endParaRPr lang="en-GB" sz="3000" kern="1200"/>
        </a:p>
      </dsp:txBody>
      <dsp:txXfrm rot="-5400000">
        <a:off x="1" y="1924806"/>
        <a:ext cx="1098684" cy="470865"/>
      </dsp:txXfrm>
    </dsp:sp>
    <dsp:sp modelId="{309ED2A5-C280-4FC9-ABA5-5881755D2F31}">
      <dsp:nvSpPr>
        <dsp:cNvPr id="0" name=""/>
        <dsp:cNvSpPr/>
      </dsp:nvSpPr>
      <dsp:spPr>
        <a:xfrm rot="5400000">
          <a:off x="2343494" y="130655"/>
          <a:ext cx="1020207" cy="3509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28668"/>
              <a:satOff val="-4159"/>
              <a:lumOff val="134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4D7548-FBD4-4E9D-B9A5-890BA95CAC7E}">
      <dsp:nvSpPr>
        <dsp:cNvPr id="0" name=""/>
        <dsp:cNvSpPr/>
      </dsp:nvSpPr>
      <dsp:spPr>
        <a:xfrm rot="5400000">
          <a:off x="-235432" y="2985844"/>
          <a:ext cx="1569549" cy="1098684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57336"/>
                <a:satOff val="-8318"/>
                <a:lumOff val="269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7336"/>
                <a:satOff val="-8318"/>
                <a:lumOff val="269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7336"/>
                <a:satOff val="-8318"/>
                <a:lumOff val="269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smtClean="0"/>
            <a:t>3</a:t>
          </a:r>
          <a:endParaRPr lang="en-GB" sz="3000" kern="1200"/>
        </a:p>
      </dsp:txBody>
      <dsp:txXfrm rot="-5400000">
        <a:off x="1" y="3299753"/>
        <a:ext cx="1098684" cy="470865"/>
      </dsp:txXfrm>
    </dsp:sp>
    <dsp:sp modelId="{EF43B2D5-98E5-4AC3-A5D1-7EB7A6894D7B}">
      <dsp:nvSpPr>
        <dsp:cNvPr id="0" name=""/>
        <dsp:cNvSpPr/>
      </dsp:nvSpPr>
      <dsp:spPr>
        <a:xfrm rot="5400000">
          <a:off x="2343494" y="1505602"/>
          <a:ext cx="1020207" cy="3509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57336"/>
              <a:satOff val="-8318"/>
              <a:lumOff val="269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B8B9-9097-4803-8DBD-0F3902F824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04BAB-1439-499B-BA91-656083DC20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61DED-4F20-4CEA-9284-EB54A4BAE27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A424-03C4-4C79-AD8A-B33ECDEFB9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C7F7F-DA2D-4913-95FD-3246DB08E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ACAE-4B91-44B0-A350-50A93D683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9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1FE2-415A-470D-8908-FFE4235A4EB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26FE-8949-4C76-BE73-509EF1DB03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0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26FE-8949-4C76-BE73-509EF1DB032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2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3EED-568C-C344-B97A-95EA8152B1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000" y="871896"/>
            <a:ext cx="9144000" cy="1235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DDDBD-4A45-4A43-89DB-0491AADD3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2714256"/>
            <a:ext cx="9144000" cy="7882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48420D5-F061-754F-8CA0-A236395D6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622" y="5145997"/>
            <a:ext cx="7431087" cy="7777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/>
        </p:nvSpPr>
        <p:spPr>
          <a:xfrm>
            <a:off x="1366982" y="6469570"/>
            <a:ext cx="8612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research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and innovation programme under grant agreement No. 825496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46584"/>
            <a:ext cx="449642" cy="2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00A434F-448B-48D5-92D5-A3A950996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7" y="1844825"/>
            <a:ext cx="12192000" cy="5013176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9496D4-AF6A-4920-8984-0AA0C69EB991}"/>
              </a:ext>
            </a:extLst>
          </p:cNvPr>
          <p:cNvCxnSpPr/>
          <p:nvPr userDrawn="1"/>
        </p:nvCxnSpPr>
        <p:spPr>
          <a:xfrm>
            <a:off x="0" y="1844824"/>
            <a:ext cx="12192000" cy="0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6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M. Flament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455BCFB-8917-47C9-91FB-D0A08260361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M. Flament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455BCFB-8917-47C9-91FB-D0A08260361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2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2537-D6A3-47E3-9F97-7155B4BE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8CB14-28DF-498B-9C1D-C5E14C86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0759C-08B0-4761-BE34-395F275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M. Flament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D7FD9-3F23-4B25-A550-5254D5C8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1"/>
            <a:ext cx="9973728" cy="692736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</a:t>
            </a:r>
            <a:r>
              <a:rPr lang="en-US"/>
              <a:t>one </a:t>
            </a:r>
            <a:r>
              <a:rPr lang="en-US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0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033674"/>
            <a:ext cx="4136400" cy="824326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303434">
                    <a:tint val="75000"/>
                  </a:srgbClr>
                </a:solidFill>
              </a:rPr>
              <a:t>29-04-19</a:t>
            </a:r>
            <a:endParaRPr lang="en-GB" dirty="0">
              <a:solidFill>
                <a:srgbClr val="303434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BE" smtClean="0">
                <a:solidFill>
                  <a:srgbClr val="303434">
                    <a:tint val="75000"/>
                  </a:srgbClr>
                </a:solidFill>
              </a:rPr>
              <a:t>@ERTICO | ERTICO.COM</a:t>
            </a:r>
            <a:endParaRPr lang="en-GB" dirty="0" smtClean="0">
              <a:solidFill>
                <a:srgbClr val="303434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111156B-CF7C-4127-A427-D73B3D97ED30}" type="slidenum">
              <a:rPr lang="en-GB" smtClean="0">
                <a:solidFill>
                  <a:srgbClr val="303434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03434">
                  <a:tint val="75000"/>
                </a:srgb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 bwMode="gray">
          <a:xfrm>
            <a:off x="827998" y="216000"/>
            <a:ext cx="1116000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827996" y="1584000"/>
            <a:ext cx="5400000" cy="46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5"/>
          </p:nvPr>
        </p:nvSpPr>
        <p:spPr bwMode="gray">
          <a:xfrm>
            <a:off x="6407999" y="1584000"/>
            <a:ext cx="5580000" cy="460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96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32556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5F50-0723-4B49-80F7-8156AF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00" y="1908000"/>
            <a:ext cx="10440000" cy="4320000"/>
          </a:xfrm>
        </p:spPr>
        <p:txBody>
          <a:bodyPr lIns="0" tIns="0" rIns="0" bIns="0"/>
          <a:lstStyle>
            <a:lvl1pPr>
              <a:buClr>
                <a:schemeClr val="accent1"/>
              </a:buClr>
              <a:buSzPct val="65000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B8FC-DFF1-6C41-B0C7-E91D997F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1"/>
            <a:ext cx="9973728" cy="692736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>
                <a:solidFill>
                  <a:schemeClr val="tx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in </a:t>
            </a:r>
            <a:r>
              <a:rPr lang="en-US"/>
              <a:t>one </a:t>
            </a:r>
            <a:r>
              <a:rPr lang="en-US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CAD-B7D7-3046-89A9-B83FB9273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650" y="2704699"/>
            <a:ext cx="10440000" cy="1424539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4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340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E69F-8576-5D4A-B806-00201284E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360000"/>
            <a:ext cx="8947150" cy="1106323"/>
          </a:xfr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b="1" i="0" baseline="0"/>
            </a:lvl1pPr>
          </a:lstStyle>
          <a:p>
            <a:r>
              <a:rPr lang="en-US" dirty="0"/>
              <a:t>Click to edit Master title style in one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8692-4289-F049-913F-B15E51BF5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908000"/>
            <a:ext cx="5181600" cy="4351338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5897-00EC-364D-B2AD-6BD8B6B61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000"/>
            <a:ext cx="5181600" cy="4351338"/>
          </a:xfrm>
        </p:spPr>
        <p:txBody>
          <a:bodyPr lIns="0" tIns="0" rIns="0" bIns="0"/>
          <a:lstStyle>
            <a:lvl1pPr>
              <a:buClr>
                <a:srgbClr val="17B9EC"/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776EFD-C931-B449-97A4-A3D3DAFD0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1292"/>
            <a:ext cx="12192000" cy="5155779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side image/media/graph/table,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CA77A1-49A4-E544-AC2B-22636A7DC4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800" y="6379200"/>
            <a:ext cx="10440000" cy="295200"/>
          </a:xfrm>
        </p:spPr>
        <p:txBody>
          <a:bodyPr lIns="0" tIns="0" rIns="0" bIns="0"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/ reference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BF62DA-202B-B04E-A556-9FF75DDD0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6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231FEA-6F98-CF4D-A8DE-972B94301E1C}"/>
              </a:ext>
            </a:extLst>
          </p:cNvPr>
          <p:cNvSpPr txBox="1"/>
          <p:nvPr/>
        </p:nvSpPr>
        <p:spPr>
          <a:xfrm>
            <a:off x="794149" y="5199493"/>
            <a:ext cx="26205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baseline="0" dirty="0">
                <a:solidFill>
                  <a:schemeClr val="accent1"/>
                </a:solidFill>
              </a:rPr>
              <a:t>www.5g-mobix.com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80AE3-62F3-554F-96C8-24F85F1E91C2}"/>
              </a:ext>
            </a:extLst>
          </p:cNvPr>
          <p:cNvSpPr txBox="1"/>
          <p:nvPr/>
        </p:nvSpPr>
        <p:spPr>
          <a:xfrm>
            <a:off x="1368000" y="6389895"/>
            <a:ext cx="919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This project has received funding from the European Union’s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Horizon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charset="0"/>
                <a:cs typeface="Calibri" charset="0"/>
                <a:sym typeface="Gill Sans" charset="0"/>
              </a:rPr>
              <a:t>2020 research and innovation programme under grant agreement No. 825496</a:t>
            </a:r>
          </a:p>
        </p:txBody>
      </p:sp>
      <p:pic>
        <p:nvPicPr>
          <p:cNvPr id="4" name="Image 20">
            <a:extLst>
              <a:ext uri="{FF2B5EF4-FFF2-40B4-BE49-F238E27FC236}">
                <a16:creationId xmlns:a16="http://schemas.microsoft.com/office/drawing/2014/main" id="{8D69B524-0847-1146-92F9-961468872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6321649"/>
            <a:ext cx="539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CC281-2D0D-4E41-868F-0C4696DC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02174-AE4D-4DD6-AB34-2DA9196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M. Flament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9F928-E11F-4C7D-8274-F4B45010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64B4573-58E5-42DE-9942-B69090BEF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C3F8A-56BA-2943-866C-27ABAAF7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57A3-FF94-6A4B-BECF-44AFE301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06CD86-5686-CE4F-9E92-2A8E3A2584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759950" y="6094413"/>
            <a:ext cx="197510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91" r:id="rId3"/>
    <p:sldLayoutId id="2147483779" r:id="rId4"/>
    <p:sldLayoutId id="2147483780" r:id="rId5"/>
    <p:sldLayoutId id="2147483782" r:id="rId6"/>
    <p:sldLayoutId id="2147483783" r:id="rId7"/>
    <p:sldLayoutId id="2147483784" r:id="rId8"/>
    <p:sldLayoutId id="2147483787" r:id="rId9"/>
    <p:sldLayoutId id="2147483749" r:id="rId10"/>
    <p:sldLayoutId id="2147483788" r:id="rId11"/>
    <p:sldLayoutId id="2147483789" r:id="rId12"/>
    <p:sldLayoutId id="2147483792" r:id="rId13"/>
    <p:sldLayoutId id="2147483793" r:id="rId14"/>
    <p:sldLayoutId id="2147483794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5000"/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5g-mobix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n.tsampieris@mail.ertico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emf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png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5G-MOBIX </a:t>
            </a:r>
            <a:br>
              <a:rPr lang="en-GB" dirty="0" smtClean="0"/>
            </a:br>
            <a:r>
              <a:rPr lang="en-GB" dirty="0" smtClean="0"/>
              <a:t>5G for Cooperative, Connected and </a:t>
            </a:r>
            <a:r>
              <a:rPr lang="en-GB" dirty="0"/>
              <a:t>A</a:t>
            </a:r>
            <a:r>
              <a:rPr lang="en-GB" dirty="0" smtClean="0"/>
              <a:t>utomated Mobility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7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CCAM scenarios over the trial sites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60166"/>
              </p:ext>
            </p:extLst>
          </p:nvPr>
        </p:nvGraphicFramePr>
        <p:xfrm>
          <a:off x="1199456" y="1268760"/>
          <a:ext cx="9793089" cy="43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Trial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site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0398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Advanced</a:t>
                      </a:r>
                      <a:r>
                        <a:rPr sz="8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Driving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0398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Vehicles Platooning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0398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Extended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Sensors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0398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Remote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Driving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0398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Vehicle QoS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Support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20398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9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ES-PT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73355" marR="93345" indent="-73660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Complex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manoeuvres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cross-border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settings</a:t>
                      </a: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2780" marR="102235" indent="-541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Extended sensors enabling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complex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manoeuvres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7335" marR="173355" indent="-85725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Automated shuttle</a:t>
                      </a:r>
                      <a:r>
                        <a:rPr sz="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remote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driving across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borders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45085" algn="ctr">
                        <a:lnSpc>
                          <a:spcPct val="98800"/>
                        </a:lnSpc>
                        <a:spcBef>
                          <a:spcPts val="4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Public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transport with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HD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media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services and video  surveillance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GR-TR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2865" algn="ctr">
                        <a:lnSpc>
                          <a:spcPct val="98800"/>
                        </a:lnSpc>
                        <a:spcBef>
                          <a:spcPts val="58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Platooning with “see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what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see”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functionality in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cross-border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settings</a:t>
                      </a: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742950" marR="80010" indent="-655320">
                        <a:lnSpc>
                          <a:spcPts val="94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Extended sensors for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assisted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border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crossing</a:t>
                      </a: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DE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eRSU-assisted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Platooning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 marR="92075" indent="-264160">
                        <a:lnSpc>
                          <a:spcPts val="940"/>
                        </a:lnSpc>
                        <a:spcBef>
                          <a:spcPts val="45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EDM-enabled extended sensors with  surround view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generation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FI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0" marR="169545" indent="-376555">
                        <a:lnSpc>
                          <a:spcPts val="94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Extended sensors with redundant  Edge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processing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640" marR="76835" indent="-208915">
                        <a:lnSpc>
                          <a:spcPts val="94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Remote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driving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 a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redundant  network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environment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9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FR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4795" marR="137160" indent="-120650">
                        <a:lnSpc>
                          <a:spcPts val="94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Infrastructure-assisted  advanced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driving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3350" marR="125095" algn="ctr">
                        <a:lnSpc>
                          <a:spcPct val="98800"/>
                        </a:lnSpc>
                        <a:spcBef>
                          <a:spcPts val="4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QoS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adaptation for security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check in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hybrid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V2X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environment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NL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marR="161290" indent="-245745">
                        <a:lnSpc>
                          <a:spcPts val="94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Cooperative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Collision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Avoidance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0" marR="283210" indent="-407034">
                        <a:lnSpc>
                          <a:spcPts val="94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Extended sensors with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CPM  messages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 marR="198120" indent="-318770">
                        <a:lnSpc>
                          <a:spcPts val="940"/>
                        </a:lnSpc>
                        <a:spcBef>
                          <a:spcPts val="29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Remote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driving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5G  positioning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CN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2125" marR="66040" indent="-419100">
                        <a:lnSpc>
                          <a:spcPts val="940"/>
                        </a:lnSpc>
                        <a:spcBef>
                          <a:spcPts val="61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Cloud-assisted</a:t>
                      </a:r>
                      <a:r>
                        <a:rPr sz="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Advanced  Driving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Cloud-assisted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platooning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145" marR="198120" indent="-190500">
                        <a:lnSpc>
                          <a:spcPts val="940"/>
                        </a:lnSpc>
                        <a:spcBef>
                          <a:spcPts val="61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Remote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driving with data  ownership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focus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KR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039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039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039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039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Remote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driving over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mmW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039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 marR="154940" indent="-455930">
                        <a:lnSpc>
                          <a:spcPts val="940"/>
                        </a:lnSpc>
                        <a:spcBef>
                          <a:spcPts val="52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Tethering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via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over 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mmW</a:t>
                      </a: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039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7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09101"/>
            <a:ext cx="11605871" cy="65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5G-MOBIX – project information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H2020 EU funded Innovation action</a:t>
            </a:r>
          </a:p>
          <a:p>
            <a:r>
              <a:rPr lang="en-GB" dirty="0" smtClean="0"/>
              <a:t>Call H2020-ICT-18-2018</a:t>
            </a:r>
          </a:p>
          <a:p>
            <a:r>
              <a:rPr lang="en-GB" dirty="0" smtClean="0"/>
              <a:t>Project costs: 27 m€ - EU funding: 21 m€</a:t>
            </a:r>
          </a:p>
          <a:p>
            <a:r>
              <a:rPr lang="en-GB" dirty="0" smtClean="0"/>
              <a:t>Start date 1 November 2018 – duration 36 months</a:t>
            </a:r>
          </a:p>
          <a:p>
            <a:r>
              <a:rPr lang="en-GB" dirty="0" smtClean="0"/>
              <a:t>5G- MOBIX Coordinator: ERTICO ITS Europe</a:t>
            </a:r>
          </a:p>
          <a:p>
            <a:r>
              <a:rPr lang="en-GB" dirty="0" smtClean="0"/>
              <a:t>5G-MOBIX is </a:t>
            </a:r>
            <a:r>
              <a:rPr lang="en-GB" dirty="0"/>
              <a:t>a ‘complementary grant’ to the </a:t>
            </a:r>
            <a:r>
              <a:rPr lang="en-GB" dirty="0" smtClean="0"/>
              <a:t>following projects:</a:t>
            </a:r>
            <a:endParaRPr lang="en-GB" dirty="0"/>
          </a:p>
          <a:p>
            <a:pPr lvl="1"/>
            <a:r>
              <a:rPr lang="en-GB" dirty="0"/>
              <a:t>ICT-17: 815074 5G EVE ; 815178 5GENESIS ; 815279 5G-VINNI</a:t>
            </a:r>
          </a:p>
          <a:p>
            <a:pPr lvl="1"/>
            <a:r>
              <a:rPr lang="en-GB" dirty="0"/>
              <a:t>ICT-18: 825012 5G-CARMEN ; 825050 </a:t>
            </a:r>
            <a:r>
              <a:rPr lang="en-GB" dirty="0" smtClean="0"/>
              <a:t>5GCroCo</a:t>
            </a:r>
          </a:p>
          <a:p>
            <a:r>
              <a:rPr lang="en-GB" dirty="0" smtClean="0"/>
              <a:t>Web site: </a:t>
            </a:r>
            <a:r>
              <a:rPr lang="en-GB" dirty="0">
                <a:hlinkClick r:id="rId2"/>
              </a:rPr>
              <a:t>https://www.5g-mobix.com/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5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54966" y="292875"/>
            <a:ext cx="11160003" cy="1325563"/>
          </a:xfrm>
        </p:spPr>
        <p:txBody>
          <a:bodyPr/>
          <a:lstStyle/>
          <a:p>
            <a:r>
              <a:rPr lang="en-GB" dirty="0"/>
              <a:t>Training and capacity building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 bwMode="gray">
          <a:xfrm>
            <a:off x="853086" y="1295402"/>
            <a:ext cx="5400000" cy="1555865"/>
          </a:xfrm>
        </p:spPr>
        <p:txBody>
          <a:bodyPr>
            <a:normAutofit/>
          </a:bodyPr>
          <a:lstStyle/>
          <a:p>
            <a:r>
              <a:rPr lang="en-GB" sz="3200" dirty="0"/>
              <a:t>Filling the knowledge and experience gap for the deployment of ITS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ECA13D-C9F5-4646-A42C-44B0CC8649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548" y="258437"/>
            <a:ext cx="4362950" cy="1176866"/>
          </a:xfrm>
          <a:prstGeom prst="rect">
            <a:avLst/>
          </a:prstGeom>
        </p:spPr>
      </p:pic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 bwMode="gray">
          <a:xfrm>
            <a:off x="4189833" y="6452960"/>
            <a:ext cx="4114800" cy="365125"/>
          </a:xfrm>
        </p:spPr>
        <p:txBody>
          <a:bodyPr/>
          <a:lstStyle/>
          <a:p>
            <a:r>
              <a:rPr lang="fr-BE" dirty="0">
                <a:solidFill>
                  <a:srgbClr val="303434">
                    <a:tint val="75000"/>
                  </a:srgbClr>
                </a:solidFill>
              </a:rPr>
              <a:t>@ERTICO | </a:t>
            </a:r>
            <a:r>
              <a:rPr lang="fr-BE" dirty="0" smtClean="0">
                <a:solidFill>
                  <a:srgbClr val="303434">
                    <a:tint val="75000"/>
                  </a:srgbClr>
                </a:solidFill>
              </a:rPr>
              <a:t>ERTICO.COM/ACADEMY</a:t>
            </a:r>
            <a:endParaRPr lang="en-GB" dirty="0">
              <a:solidFill>
                <a:srgbClr val="303434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86" y="1359526"/>
            <a:ext cx="4396812" cy="54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9840" y="3202912"/>
            <a:ext cx="7300210" cy="147732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03434"/>
                </a:solidFill>
                <a:latin typeface="Arial"/>
              </a:rPr>
              <a:t>Training in smart and sustainable mobility – face to face &amp; online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303434"/>
              </a:solidFill>
              <a:latin typeface="Arial"/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03434"/>
                </a:solidFill>
                <a:latin typeface="Arial"/>
              </a:rPr>
              <a:t>Designed for Public Authorities in Europe &amp; beyond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303434"/>
              </a:solidFill>
              <a:latin typeface="Arial"/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03434"/>
                </a:solidFill>
                <a:latin typeface="Arial"/>
              </a:rPr>
              <a:t>On-demand &amp; interactive courses for all levels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" y="3202912"/>
            <a:ext cx="428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" y="3779651"/>
            <a:ext cx="419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" y="4375612"/>
            <a:ext cx="438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15822" y="5079996"/>
            <a:ext cx="7300210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2"/>
            <a:r>
              <a:rPr lang="en-US" sz="2000" dirty="0">
                <a:solidFill>
                  <a:srgbClr val="303434"/>
                </a:solidFill>
                <a:latin typeface="Arial"/>
              </a:rPr>
              <a:t>ertico.com/academy </a:t>
            </a:r>
            <a:endParaRPr lang="en-US" sz="2200" dirty="0">
              <a:solidFill>
                <a:srgbClr val="303434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426">
            <a:off x="3180340" y="5469366"/>
            <a:ext cx="332075" cy="4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901" y="1603439"/>
            <a:ext cx="688509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b="1" dirty="0" smtClean="0"/>
              <a:t>5G-MOBIX Coordinator contact:</a:t>
            </a:r>
          </a:p>
          <a:p>
            <a:pPr algn="ctr">
              <a:spcAft>
                <a:spcPts val="1200"/>
              </a:spcAft>
            </a:pPr>
            <a:r>
              <a:rPr lang="en-GB" sz="2800" b="1" dirty="0" smtClean="0"/>
              <a:t>Dr Nikolaos Tsampieris</a:t>
            </a:r>
          </a:p>
          <a:p>
            <a:pPr algn="ctr">
              <a:spcAft>
                <a:spcPts val="1200"/>
              </a:spcAft>
            </a:pPr>
            <a:r>
              <a:rPr lang="en-GB" sz="2800" b="1" dirty="0" smtClean="0"/>
              <a:t>Senior Manager Innovation &amp; Development</a:t>
            </a:r>
          </a:p>
          <a:p>
            <a:pPr algn="ctr">
              <a:spcAft>
                <a:spcPts val="1200"/>
              </a:spcAft>
            </a:pPr>
            <a:r>
              <a:rPr lang="en-GB" sz="2800" b="1" dirty="0" smtClean="0"/>
              <a:t>ERTICO-ITS Europe</a:t>
            </a:r>
          </a:p>
          <a:p>
            <a:pPr algn="ctr">
              <a:spcAft>
                <a:spcPts val="1200"/>
              </a:spcAft>
            </a:pPr>
            <a:r>
              <a:rPr lang="en-GB" sz="2800" b="1" dirty="0" smtClean="0">
                <a:hlinkClick r:id="rId2"/>
              </a:rPr>
              <a:t>n.tsampieris@mail.ertico.com</a:t>
            </a:r>
            <a:endParaRPr lang="en-GB" sz="2800" b="1" dirty="0" smtClean="0"/>
          </a:p>
          <a:p>
            <a:pPr algn="ctr">
              <a:spcAft>
                <a:spcPts val="1200"/>
              </a:spcAft>
            </a:pPr>
            <a:r>
              <a:rPr lang="en-GB" sz="2800" b="1" dirty="0" smtClean="0"/>
              <a:t>Tel: +</a:t>
            </a:r>
            <a:r>
              <a:rPr lang="en-GB" sz="2800" b="1" dirty="0"/>
              <a:t>32 2 400 07 80</a:t>
            </a:r>
          </a:p>
        </p:txBody>
      </p:sp>
    </p:spTree>
    <p:extLst>
      <p:ext uri="{BB962C8B-B14F-4D97-AF65-F5344CB8AC3E}">
        <p14:creationId xmlns:p14="http://schemas.microsoft.com/office/powerpoint/2010/main" val="36563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2711" y="5900656"/>
            <a:ext cx="974936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This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 project</a:t>
            </a:r>
            <a:r>
              <a:rPr sz="1200" spc="-3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has 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received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funding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from the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European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Union’s</a:t>
            </a:r>
            <a:r>
              <a:rPr sz="1200" spc="-3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Horizon</a:t>
            </a:r>
            <a:r>
              <a:rPr sz="1200" spc="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2020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research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innovation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program</a:t>
            </a:r>
            <a:r>
              <a:rPr sz="1200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under</a:t>
            </a:r>
            <a:r>
              <a:rPr sz="1200" spc="-2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grant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agreemen</a:t>
            </a:r>
            <a:r>
              <a:rPr sz="1200" spc="-22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84455"/>
                </a:solidFill>
                <a:latin typeface="Arial"/>
                <a:cs typeface="Arial"/>
              </a:rPr>
              <a:t>t</a:t>
            </a:r>
            <a:r>
              <a:rPr sz="1200" spc="-4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200" spc="-7" dirty="0">
                <a:solidFill>
                  <a:srgbClr val="284455"/>
                </a:solidFill>
                <a:latin typeface="Arial"/>
                <a:cs typeface="Arial"/>
              </a:rPr>
              <a:t>no 825496.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4288" y="2899664"/>
            <a:ext cx="7728373" cy="0"/>
          </a:xfrm>
          <a:custGeom>
            <a:avLst/>
            <a:gdLst/>
            <a:ahLst/>
            <a:cxnLst/>
            <a:rect l="l" t="t" r="r" b="b"/>
            <a:pathLst>
              <a:path w="5796280">
                <a:moveTo>
                  <a:pt x="0" y="0"/>
                </a:moveTo>
                <a:lnTo>
                  <a:pt x="5796026" y="0"/>
                </a:lnTo>
              </a:path>
            </a:pathLst>
          </a:custGeom>
          <a:ln w="3175">
            <a:solidFill>
              <a:srgbClr val="2039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574288" y="4665471"/>
            <a:ext cx="7728373" cy="0"/>
          </a:xfrm>
          <a:custGeom>
            <a:avLst/>
            <a:gdLst/>
            <a:ahLst/>
            <a:cxnLst/>
            <a:rect l="l" t="t" r="r" b="b"/>
            <a:pathLst>
              <a:path w="5796280">
                <a:moveTo>
                  <a:pt x="0" y="0"/>
                </a:moveTo>
                <a:lnTo>
                  <a:pt x="5796026" y="0"/>
                </a:lnTo>
              </a:path>
            </a:pathLst>
          </a:custGeom>
          <a:ln w="3175">
            <a:solidFill>
              <a:srgbClr val="2039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003209" y="1509950"/>
            <a:ext cx="3337560" cy="1144951"/>
          </a:xfrm>
          <a:prstGeom prst="rect">
            <a:avLst/>
          </a:prstGeom>
        </p:spPr>
        <p:txBody>
          <a:bodyPr vert="horz" wrap="square" lIns="0" tIns="102447" rIns="0" bIns="0" rtlCol="0">
            <a:spAutoFit/>
          </a:bodyPr>
          <a:lstStyle/>
          <a:p>
            <a:pPr marL="231981" indent="-215895">
              <a:spcBef>
                <a:spcPts val="807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3-year H2020</a:t>
            </a:r>
            <a:r>
              <a:rPr sz="1867" spc="-6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project</a:t>
            </a:r>
            <a:endParaRPr sz="1867" dirty="0">
              <a:latin typeface="Arial"/>
              <a:cs typeface="Arial"/>
            </a:endParaRPr>
          </a:p>
          <a:p>
            <a:pPr marL="231981" indent="-215895">
              <a:spcBef>
                <a:spcPts val="673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Kick-off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in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November</a:t>
            </a:r>
            <a:r>
              <a:rPr sz="1867" spc="-10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2018</a:t>
            </a:r>
            <a:endParaRPr sz="1867" dirty="0">
              <a:latin typeface="Arial"/>
              <a:cs typeface="Arial"/>
            </a:endParaRPr>
          </a:p>
          <a:p>
            <a:pPr marL="231981" indent="-215895">
              <a:spcBef>
                <a:spcPts val="673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55 partners from 10</a:t>
            </a:r>
            <a:r>
              <a:rPr sz="1867" spc="-23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countries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3210" y="3129788"/>
            <a:ext cx="6298353" cy="134592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31981" marR="6773" indent="-215895">
              <a:spcBef>
                <a:spcPts val="133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Evaluate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the benefits of 5G </a:t>
            </a:r>
            <a:r>
              <a:rPr lang="en-GB" sz="1867" dirty="0" smtClean="0">
                <a:solidFill>
                  <a:srgbClr val="284455"/>
                </a:solidFill>
                <a:latin typeface="Arial"/>
                <a:cs typeface="Arial"/>
              </a:rPr>
              <a:t>within</a:t>
            </a:r>
            <a:r>
              <a:rPr sz="1867" dirty="0" smtClean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the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Cooperative</a:t>
            </a:r>
            <a:r>
              <a:rPr sz="1867" spc="-17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Connected  Automated Mobility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(CCAM)</a:t>
            </a:r>
            <a:r>
              <a:rPr sz="1867" spc="-10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context</a:t>
            </a:r>
            <a:endParaRPr sz="1867" dirty="0">
              <a:latin typeface="Arial"/>
              <a:cs typeface="Arial"/>
            </a:endParaRPr>
          </a:p>
          <a:p>
            <a:pPr marL="231981" indent="-215895">
              <a:spcBef>
                <a:spcPts val="679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Provide deployment</a:t>
            </a:r>
            <a:r>
              <a:rPr sz="1867" spc="-5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scenarios</a:t>
            </a:r>
            <a:endParaRPr sz="1867" dirty="0">
              <a:latin typeface="Arial"/>
              <a:cs typeface="Arial"/>
            </a:endParaRPr>
          </a:p>
          <a:p>
            <a:pPr marL="231981" indent="-215895">
              <a:spcBef>
                <a:spcPts val="673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Contribute to</a:t>
            </a:r>
            <a:r>
              <a:rPr sz="1867" spc="-9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standardization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3209" y="4787054"/>
            <a:ext cx="7044267" cy="9688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31981" marR="6773" indent="-215895">
              <a:spcBef>
                <a:spcPts val="133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Develop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and test automated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vehicle functionalities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using 5G</a:t>
            </a:r>
            <a:r>
              <a:rPr sz="1867" spc="-187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core 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technological</a:t>
            </a:r>
            <a:r>
              <a:rPr sz="1867" spc="-6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innovations</a:t>
            </a:r>
            <a:endParaRPr sz="1867" dirty="0">
              <a:latin typeface="Arial"/>
              <a:cs typeface="Arial"/>
            </a:endParaRPr>
          </a:p>
          <a:p>
            <a:pPr marL="231981" indent="-215895">
              <a:spcBef>
                <a:spcPts val="673"/>
              </a:spcBef>
              <a:buFont typeface="Wingdings"/>
              <a:buChar char=""/>
              <a:tabLst>
                <a:tab pos="232828" algn="l"/>
              </a:tabLst>
            </a:pP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Run cross-border </a:t>
            </a:r>
            <a:r>
              <a:rPr sz="1867" dirty="0">
                <a:solidFill>
                  <a:srgbClr val="284455"/>
                </a:solidFill>
                <a:latin typeface="Arial"/>
                <a:cs typeface="Arial"/>
              </a:rPr>
              <a:t>trials and</a:t>
            </a:r>
            <a:r>
              <a:rPr sz="1867" spc="-1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1867" spc="-7" dirty="0">
                <a:solidFill>
                  <a:srgbClr val="284455"/>
                </a:solidFill>
                <a:latin typeface="Arial"/>
                <a:cs typeface="Arial"/>
              </a:rPr>
              <a:t>evaluate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9551" y="4919471"/>
            <a:ext cx="2684780" cy="748453"/>
          </a:xfrm>
          <a:custGeom>
            <a:avLst/>
            <a:gdLst/>
            <a:ahLst/>
            <a:cxnLst/>
            <a:rect l="l" t="t" r="r" b="b"/>
            <a:pathLst>
              <a:path w="2013585" h="561339">
                <a:moveTo>
                  <a:pt x="1892935" y="0"/>
                </a:moveTo>
                <a:lnTo>
                  <a:pt x="0" y="0"/>
                </a:lnTo>
                <a:lnTo>
                  <a:pt x="0" y="560832"/>
                </a:lnTo>
                <a:lnTo>
                  <a:pt x="1892935" y="560832"/>
                </a:lnTo>
                <a:lnTo>
                  <a:pt x="2013204" y="280416"/>
                </a:lnTo>
                <a:lnTo>
                  <a:pt x="1892935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621521" y="5109803"/>
            <a:ext cx="69342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spc="-7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33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33" b="1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9551" y="3409696"/>
            <a:ext cx="2684780" cy="748453"/>
          </a:xfrm>
          <a:custGeom>
            <a:avLst/>
            <a:gdLst/>
            <a:ahLst/>
            <a:cxnLst/>
            <a:rect l="l" t="t" r="r" b="b"/>
            <a:pathLst>
              <a:path w="2013585" h="561339">
                <a:moveTo>
                  <a:pt x="1892935" y="0"/>
                </a:moveTo>
                <a:lnTo>
                  <a:pt x="0" y="0"/>
                </a:lnTo>
                <a:lnTo>
                  <a:pt x="0" y="560832"/>
                </a:lnTo>
                <a:lnTo>
                  <a:pt x="1892935" y="560832"/>
                </a:lnTo>
                <a:lnTo>
                  <a:pt x="2013204" y="280415"/>
                </a:lnTo>
                <a:lnTo>
                  <a:pt x="189293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21521" y="3599179"/>
            <a:ext cx="174667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33" b="1" spc="-7" dirty="0">
                <a:solidFill>
                  <a:srgbClr val="FFFFFF"/>
                </a:solidFill>
                <a:latin typeface="Arial"/>
                <a:cs typeface="Arial"/>
              </a:rPr>
              <a:t>BJECTIV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133" b="1" spc="-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551" y="1757680"/>
            <a:ext cx="2684780" cy="748453"/>
          </a:xfrm>
          <a:custGeom>
            <a:avLst/>
            <a:gdLst/>
            <a:ahLst/>
            <a:cxnLst/>
            <a:rect l="l" t="t" r="r" b="b"/>
            <a:pathLst>
              <a:path w="2013585" h="561339">
                <a:moveTo>
                  <a:pt x="1892935" y="0"/>
                </a:moveTo>
                <a:lnTo>
                  <a:pt x="0" y="0"/>
                </a:lnTo>
                <a:lnTo>
                  <a:pt x="0" y="560831"/>
                </a:lnTo>
                <a:lnTo>
                  <a:pt x="1892935" y="560831"/>
                </a:lnTo>
                <a:lnTo>
                  <a:pt x="2013204" y="280415"/>
                </a:lnTo>
                <a:lnTo>
                  <a:pt x="189293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21520" y="1946317"/>
            <a:ext cx="98552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spc="-7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33" b="1" spc="-7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133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33" b="1" spc="-7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469" y="951444"/>
            <a:ext cx="2415959" cy="608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490099" y="5854325"/>
            <a:ext cx="528320" cy="353060"/>
          </a:xfrm>
          <a:custGeom>
            <a:avLst/>
            <a:gdLst/>
            <a:ahLst/>
            <a:cxnLst/>
            <a:rect l="l" t="t" r="r" b="b"/>
            <a:pathLst>
              <a:path w="396240" h="264795">
                <a:moveTo>
                  <a:pt x="0" y="264646"/>
                </a:moveTo>
                <a:lnTo>
                  <a:pt x="395622" y="264646"/>
                </a:lnTo>
                <a:lnTo>
                  <a:pt x="395622" y="0"/>
                </a:lnTo>
                <a:lnTo>
                  <a:pt x="0" y="0"/>
                </a:lnTo>
                <a:lnTo>
                  <a:pt x="0" y="264646"/>
                </a:lnTo>
                <a:close/>
              </a:path>
            </a:pathLst>
          </a:custGeom>
          <a:solidFill>
            <a:srgbClr val="2449A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20363" y="5896538"/>
            <a:ext cx="266631" cy="265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5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5G-MOBIX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35960" y="1340768"/>
            <a:ext cx="6120680" cy="4176464"/>
          </a:xfrm>
          <a:ln w="19050" cmpd="sng">
            <a:solidFill>
              <a:schemeClr val="tx2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cs typeface="Arial" panose="020B0604020202020204" pitchFamily="34" charset="0"/>
              </a:rPr>
              <a:t>Formulate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requirements for 5G/CCAM </a:t>
            </a:r>
            <a:r>
              <a:rPr lang="en-GB" sz="3400" dirty="0" smtClean="0">
                <a:latin typeface="+mj-lt"/>
                <a:cs typeface="Arial" panose="020B0604020202020204" pitchFamily="34" charset="0"/>
              </a:rPr>
              <a:t>trials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cs typeface="Arial" panose="020B0604020202020204" pitchFamily="34" charset="0"/>
              </a:rPr>
              <a:t>Establish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5G/CCAM corridors </a:t>
            </a:r>
            <a:r>
              <a:rPr lang="en-GB" sz="3400" dirty="0" smtClean="0">
                <a:latin typeface="+mj-lt"/>
                <a:cs typeface="Arial" panose="020B0604020202020204" pitchFamily="34" charset="0"/>
              </a:rPr>
              <a:t>to carry out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trials</a:t>
            </a:r>
            <a:r>
              <a:rPr lang="en-GB" sz="3400" b="1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b="1" u="sng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Trial, evaluate &amp; validate</a:t>
            </a:r>
            <a:r>
              <a:rPr lang="en-GB" sz="3400" u="sng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400" dirty="0" smtClean="0">
                <a:latin typeface="+mj-lt"/>
                <a:cs typeface="Arial" panose="020B0604020202020204" pitchFamily="34" charset="0"/>
              </a:rPr>
              <a:t>5G technologies for CCAM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Analyse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cost/benefits in multi-operators domains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Explore </a:t>
            </a:r>
            <a:r>
              <a:rPr lang="en-GB" sz="3400" dirty="0">
                <a:latin typeface="+mj-lt"/>
                <a:ea typeface="Times New Roman"/>
                <a:cs typeface="Arial" panose="020B0604020202020204" pitchFamily="34" charset="0"/>
              </a:rPr>
              <a:t>and </a:t>
            </a: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assess </a:t>
            </a:r>
            <a:r>
              <a:rPr lang="en-GB" sz="3400" b="1" u="sng" dirty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new business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opportunities</a:t>
            </a:r>
            <a:r>
              <a:rPr lang="en-GB" sz="3400" b="1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Provide </a:t>
            </a:r>
            <a:r>
              <a:rPr lang="en-GB" sz="3400" b="1" u="sng" dirty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5G deployment scenarios &amp;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3400" b="1" u="sng" dirty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recommendations</a:t>
            </a:r>
            <a:r>
              <a:rPr lang="en-GB" sz="3400" b="1" dirty="0">
                <a:latin typeface="+mj-lt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including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x-border context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Sustain </a:t>
            </a:r>
            <a:r>
              <a:rPr lang="en-GB" sz="3400" b="1" u="sng" dirty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standardisation</a:t>
            </a:r>
            <a:r>
              <a:rPr lang="en-GB" sz="3400" dirty="0">
                <a:latin typeface="+mj-lt"/>
                <a:ea typeface="Times New Roman"/>
                <a:cs typeface="Arial" panose="020B0604020202020204" pitchFamily="34" charset="0"/>
              </a:rPr>
              <a:t> and </a:t>
            </a:r>
            <a:r>
              <a:rPr lang="en-GB" sz="3400" b="1" dirty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spectrum </a:t>
            </a:r>
            <a:r>
              <a:rPr lang="en-GB" sz="3400" b="1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allocation</a:t>
            </a:r>
            <a:r>
              <a:rPr lang="en-GB" sz="3400" b="1" dirty="0" smtClean="0">
                <a:latin typeface="+mj-lt"/>
                <a:ea typeface="Times New Roman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Scale </a:t>
            </a:r>
            <a:r>
              <a:rPr lang="en-GB" sz="3400" dirty="0">
                <a:latin typeface="+mj-lt"/>
                <a:ea typeface="Times New Roman"/>
                <a:cs typeface="Arial" panose="020B0604020202020204" pitchFamily="34" charset="0"/>
              </a:rPr>
              <a:t>up &amp;</a:t>
            </a:r>
            <a:r>
              <a:rPr lang="en-GB" sz="3400" dirty="0" smtClean="0">
                <a:latin typeface="+mj-lt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3400" dirty="0">
                <a:latin typeface="+mj-lt"/>
                <a:ea typeface="Times New Roman"/>
                <a:cs typeface="Arial" panose="020B0604020202020204" pitchFamily="34" charset="0"/>
              </a:rPr>
              <a:t>replicate for </a:t>
            </a:r>
            <a:r>
              <a:rPr lang="en-GB" sz="3400" b="1" u="sng" dirty="0" smtClean="0">
                <a:solidFill>
                  <a:schemeClr val="accent6"/>
                </a:solidFill>
                <a:latin typeface="+mj-lt"/>
                <a:ea typeface="Times New Roman"/>
                <a:cs typeface="Arial" panose="020B0604020202020204" pitchFamily="34" charset="0"/>
              </a:rPr>
              <a:t>global 5G/CCAM adoption</a:t>
            </a:r>
            <a:endParaRPr lang="en-GB" sz="3400" b="1" u="sng" dirty="0">
              <a:solidFill>
                <a:schemeClr val="accent6"/>
              </a:solidFill>
              <a:latin typeface="+mj-lt"/>
              <a:ea typeface="Times New Roman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5984867"/>
              </p:ext>
            </p:extLst>
          </p:nvPr>
        </p:nvGraphicFramePr>
        <p:xfrm>
          <a:off x="407368" y="1412776"/>
          <a:ext cx="46085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5480" y="1450876"/>
            <a:ext cx="3456384" cy="9361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Deploy, test and evaluate 5G for CCAM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1876" y="2814836"/>
            <a:ext cx="3672408" cy="10081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b="0" smtClean="0">
                <a:solidFill>
                  <a:schemeClr val="tx2">
                    <a:lumMod val="75000"/>
                  </a:schemeClr>
                </a:solidFill>
              </a:rPr>
              <a:t>Run X-border trials to provide deployment scenarios</a:t>
            </a:r>
            <a:endParaRPr lang="en-GB" sz="2400" b="0" dirty="0" err="1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480" y="4127748"/>
            <a:ext cx="3672408" cy="10081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b="0" dirty="0" smtClean="0">
                <a:solidFill>
                  <a:schemeClr val="tx2">
                    <a:lumMod val="75000"/>
                  </a:schemeClr>
                </a:solidFill>
              </a:rPr>
              <a:t>Contribute to SDA and 5G CEF preparation</a:t>
            </a:r>
          </a:p>
        </p:txBody>
      </p:sp>
    </p:spTree>
    <p:extLst>
      <p:ext uri="{BB962C8B-B14F-4D97-AF65-F5344CB8AC3E}">
        <p14:creationId xmlns:p14="http://schemas.microsoft.com/office/powerpoint/2010/main" val="14346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5G-MOBIX phases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1907580"/>
            <a:ext cx="9803902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Overall </a:t>
            </a:r>
            <a:r>
              <a:rPr lang="en-GB" b="1" dirty="0"/>
              <a:t>concept and trial architecture</a:t>
            </a:r>
            <a:br>
              <a:rPr lang="en-GB" b="1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809228"/>
            <a:ext cx="8280920" cy="5434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345" y="1628800"/>
            <a:ext cx="31683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Trials through 2 network slices: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high data throughputs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uRLLC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low latency connectivity</a:t>
            </a:r>
          </a:p>
          <a:p>
            <a:pPr marL="285750" indent="-285750">
              <a:buFontTx/>
              <a:buChar char="-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and cross-border trials with challenging Automated driving 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 manoeuver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Platooning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596" y="620688"/>
            <a:ext cx="5727700" cy="428387"/>
          </a:xfrm>
          <a:prstGeom prst="rect">
            <a:avLst/>
          </a:prstGeom>
        </p:spPr>
        <p:txBody>
          <a:bodyPr vert="horz" wrap="square" lIns="0" tIns="17780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sz="2667" spc="-13" dirty="0">
                <a:solidFill>
                  <a:srgbClr val="284455"/>
                </a:solidFill>
              </a:rPr>
              <a:t>OVERVIEW </a:t>
            </a:r>
            <a:r>
              <a:rPr sz="2667" dirty="0">
                <a:solidFill>
                  <a:srgbClr val="284455"/>
                </a:solidFill>
              </a:rPr>
              <a:t>OF 5G-MOBIX CBC /</a:t>
            </a:r>
            <a:r>
              <a:rPr sz="2667" spc="-127" dirty="0">
                <a:solidFill>
                  <a:srgbClr val="284455"/>
                </a:solidFill>
              </a:rPr>
              <a:t> </a:t>
            </a:r>
            <a:r>
              <a:rPr sz="2667" dirty="0">
                <a:solidFill>
                  <a:srgbClr val="284455"/>
                </a:solidFill>
              </a:rPr>
              <a:t>TS</a:t>
            </a:r>
            <a:endParaRPr sz="2667" dirty="0"/>
          </a:p>
        </p:txBody>
      </p:sp>
      <p:sp>
        <p:nvSpPr>
          <p:cNvPr id="8" name="object 8"/>
          <p:cNvSpPr txBox="1"/>
          <p:nvPr/>
        </p:nvSpPr>
        <p:spPr>
          <a:xfrm>
            <a:off x="554464" y="1561456"/>
            <a:ext cx="4599939" cy="6486285"/>
          </a:xfrm>
          <a:prstGeom prst="rect">
            <a:avLst/>
          </a:prstGeom>
        </p:spPr>
        <p:txBody>
          <a:bodyPr vert="horz" wrap="square" lIns="0" tIns="150707" rIns="0" bIns="0" rtlCol="0">
            <a:spAutoFit/>
          </a:bodyPr>
          <a:lstStyle/>
          <a:p>
            <a:pPr marL="231981" indent="-215895">
              <a:spcBef>
                <a:spcPts val="1187"/>
              </a:spcBef>
              <a:buFont typeface="Wingdings"/>
              <a:buChar char=""/>
              <a:tabLst>
                <a:tab pos="232828" algn="l"/>
              </a:tabLst>
            </a:pPr>
            <a:r>
              <a:rPr sz="2133" b="1" i="1" spc="-7" dirty="0">
                <a:solidFill>
                  <a:srgbClr val="284455"/>
                </a:solidFill>
                <a:latin typeface="Arial"/>
                <a:cs typeface="Arial"/>
              </a:rPr>
              <a:t>2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Cross-Border Corridors</a:t>
            </a:r>
            <a:r>
              <a:rPr sz="2133" spc="5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(CBC)</a:t>
            </a:r>
            <a:endParaRPr sz="2133" dirty="0">
              <a:latin typeface="Arial"/>
              <a:cs typeface="Arial"/>
            </a:endParaRPr>
          </a:p>
          <a:p>
            <a:pPr marL="231981" marR="443642" indent="-215895">
              <a:spcBef>
                <a:spcPts val="1060"/>
              </a:spcBef>
              <a:buFont typeface="Wingdings"/>
              <a:buChar char=""/>
              <a:tabLst>
                <a:tab pos="232828" algn="l"/>
              </a:tabLst>
            </a:pPr>
            <a:r>
              <a:rPr sz="2133" b="1" i="1" spc="-7" dirty="0">
                <a:solidFill>
                  <a:srgbClr val="284455"/>
                </a:solidFill>
                <a:latin typeface="Arial"/>
                <a:cs typeface="Arial"/>
              </a:rPr>
              <a:t>4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complementary European </a:t>
            </a:r>
            <a:r>
              <a:rPr sz="2133" spc="-20" dirty="0">
                <a:solidFill>
                  <a:srgbClr val="284455"/>
                </a:solidFill>
                <a:latin typeface="Arial"/>
                <a:cs typeface="Arial"/>
              </a:rPr>
              <a:t>Trial 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Sites</a:t>
            </a:r>
            <a:r>
              <a:rPr sz="2133" spc="-2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(TS)</a:t>
            </a:r>
            <a:endParaRPr sz="2133" dirty="0">
              <a:latin typeface="Arial"/>
              <a:cs typeface="Arial"/>
            </a:endParaRPr>
          </a:p>
          <a:p>
            <a:pPr marL="231981" marR="279393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r>
              <a:rPr sz="2133" b="1" i="1" spc="-7" dirty="0">
                <a:solidFill>
                  <a:srgbClr val="284455"/>
                </a:solidFill>
                <a:latin typeface="Arial"/>
                <a:cs typeface="Arial"/>
              </a:rPr>
              <a:t>2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complementary Asian </a:t>
            </a:r>
            <a:r>
              <a:rPr sz="2133" spc="-20" dirty="0">
                <a:solidFill>
                  <a:srgbClr val="284455"/>
                </a:solidFill>
                <a:latin typeface="Arial"/>
                <a:cs typeface="Arial"/>
              </a:rPr>
              <a:t>Trial</a:t>
            </a:r>
            <a:r>
              <a:rPr sz="2133" spc="-152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Sites  (TS)</a:t>
            </a:r>
            <a:endParaRPr sz="2133" dirty="0">
              <a:latin typeface="Arial"/>
              <a:cs typeface="Arial"/>
            </a:endParaRP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r>
              <a:rPr sz="2133" b="1" i="1" spc="-7" dirty="0">
                <a:solidFill>
                  <a:srgbClr val="284455"/>
                </a:solidFill>
                <a:latin typeface="Arial"/>
                <a:cs typeface="Arial"/>
              </a:rPr>
              <a:t>5 </a:t>
            </a:r>
            <a:r>
              <a:rPr sz="2133" spc="-7" dirty="0">
                <a:solidFill>
                  <a:srgbClr val="284455"/>
                </a:solidFill>
                <a:latin typeface="Arial"/>
                <a:cs typeface="Arial"/>
              </a:rPr>
              <a:t>Use case categories based on  3GPP TS</a:t>
            </a:r>
            <a:r>
              <a:rPr sz="2133" spc="-73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2133" spc="-7" dirty="0" smtClean="0">
                <a:solidFill>
                  <a:srgbClr val="284455"/>
                </a:solidFill>
                <a:latin typeface="Arial"/>
                <a:cs typeface="Arial"/>
              </a:rPr>
              <a:t>22.186</a:t>
            </a:r>
            <a:endParaRPr lang="en-GB" sz="2133" spc="-7" dirty="0" smtClean="0">
              <a:solidFill>
                <a:srgbClr val="284455"/>
              </a:solidFill>
              <a:latin typeface="Arial"/>
              <a:cs typeface="Arial"/>
            </a:endParaRP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r>
              <a:rPr lang="en-GB" sz="2133" spc="-7" dirty="0" smtClean="0">
                <a:solidFill>
                  <a:srgbClr val="284455"/>
                </a:solidFill>
                <a:latin typeface="Arial"/>
                <a:cs typeface="Arial"/>
              </a:rPr>
              <a:t>18 </a:t>
            </a:r>
            <a:r>
              <a:rPr lang="en-GB" sz="2133" spc="-7" dirty="0">
                <a:solidFill>
                  <a:srgbClr val="284455"/>
                </a:solidFill>
                <a:latin typeface="Arial"/>
                <a:cs typeface="Arial"/>
              </a:rPr>
              <a:t>User </a:t>
            </a:r>
            <a:r>
              <a:rPr lang="en-GB" sz="2133" spc="-7" dirty="0" smtClean="0">
                <a:solidFill>
                  <a:srgbClr val="284455"/>
                </a:solidFill>
                <a:latin typeface="Arial"/>
                <a:cs typeface="Arial"/>
              </a:rPr>
              <a:t>stories</a:t>
            </a:r>
            <a:endParaRPr lang="en-GB" sz="2133" spc="-7" dirty="0">
              <a:solidFill>
                <a:srgbClr val="284455"/>
              </a:solidFill>
              <a:latin typeface="Arial"/>
              <a:cs typeface="Arial"/>
            </a:endParaRP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r>
              <a:rPr lang="en-GB" sz="2133" spc="-7" dirty="0">
                <a:solidFill>
                  <a:srgbClr val="284455"/>
                </a:solidFill>
                <a:latin typeface="Arial"/>
                <a:cs typeface="Arial"/>
              </a:rPr>
              <a:t>24 SAE L4 automated vehicles</a:t>
            </a: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r>
              <a:rPr lang="en-GB" sz="2133" spc="-7" dirty="0" smtClean="0">
                <a:solidFill>
                  <a:srgbClr val="284455"/>
                </a:solidFill>
                <a:latin typeface="Arial"/>
                <a:cs typeface="Arial"/>
              </a:rPr>
              <a:t>30 </a:t>
            </a:r>
            <a:r>
              <a:rPr lang="en-GB" sz="2133" spc="-7" dirty="0">
                <a:solidFill>
                  <a:srgbClr val="284455"/>
                </a:solidFill>
                <a:latin typeface="Arial"/>
                <a:cs typeface="Arial"/>
              </a:rPr>
              <a:t>5G </a:t>
            </a:r>
            <a:r>
              <a:rPr lang="en-GB" sz="2133" spc="-7" dirty="0" err="1">
                <a:solidFill>
                  <a:srgbClr val="284455"/>
                </a:solidFill>
                <a:latin typeface="Arial"/>
                <a:cs typeface="Arial"/>
              </a:rPr>
              <a:t>gNBs</a:t>
            </a:r>
            <a:endParaRPr lang="en-GB" sz="2133" spc="-7" dirty="0">
              <a:solidFill>
                <a:srgbClr val="284455"/>
              </a:solidFill>
              <a:latin typeface="Arial"/>
              <a:cs typeface="Arial"/>
            </a:endParaRP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r>
              <a:rPr lang="en-GB" sz="2133" spc="-7" dirty="0" smtClean="0">
                <a:solidFill>
                  <a:srgbClr val="284455"/>
                </a:solidFill>
                <a:latin typeface="Arial"/>
                <a:cs typeface="Arial"/>
              </a:rPr>
              <a:t>9 </a:t>
            </a:r>
            <a:r>
              <a:rPr lang="en-GB" sz="2133" spc="-7" dirty="0">
                <a:solidFill>
                  <a:srgbClr val="284455"/>
                </a:solidFill>
                <a:latin typeface="Arial"/>
                <a:cs typeface="Arial"/>
              </a:rPr>
              <a:t>experimentation Frequency Bands</a:t>
            </a: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endParaRPr lang="en-GB" sz="2133" spc="-7" dirty="0" smtClean="0">
              <a:solidFill>
                <a:srgbClr val="284455"/>
              </a:solidFill>
              <a:latin typeface="Arial"/>
              <a:cs typeface="Arial"/>
            </a:endParaRP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endParaRPr lang="en-GB" sz="2133" spc="-7" dirty="0">
              <a:solidFill>
                <a:srgbClr val="284455"/>
              </a:solidFill>
              <a:latin typeface="Arial"/>
              <a:cs typeface="Arial"/>
            </a:endParaRPr>
          </a:p>
          <a:p>
            <a:pPr marL="231981" marR="490208" indent="-215895">
              <a:spcBef>
                <a:spcPts val="1073"/>
              </a:spcBef>
              <a:buFont typeface="Wingdings"/>
              <a:buChar char=""/>
              <a:tabLst>
                <a:tab pos="232828" algn="l"/>
              </a:tabLst>
            </a:pPr>
            <a:endParaRPr sz="2133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52337" y="1540255"/>
            <a:ext cx="6335599" cy="407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03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839" y="809751"/>
            <a:ext cx="1632373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3771" y="0"/>
                </a:lnTo>
              </a:path>
            </a:pathLst>
          </a:custGeom>
          <a:ln w="35051">
            <a:solidFill>
              <a:srgbClr val="2844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3024" y="900278"/>
            <a:ext cx="5300133" cy="428387"/>
          </a:xfrm>
          <a:prstGeom prst="rect">
            <a:avLst/>
          </a:prstGeom>
        </p:spPr>
        <p:txBody>
          <a:bodyPr vert="horz" wrap="square" lIns="0" tIns="17780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en-GB" sz="2667" dirty="0">
                <a:solidFill>
                  <a:srgbClr val="284455"/>
                </a:solidFill>
              </a:rPr>
              <a:t>3</a:t>
            </a:r>
            <a:r>
              <a:rPr sz="2667" dirty="0" smtClean="0">
                <a:solidFill>
                  <a:srgbClr val="284455"/>
                </a:solidFill>
              </a:rPr>
              <a:t>GPP </a:t>
            </a:r>
            <a:r>
              <a:rPr sz="2667" dirty="0">
                <a:solidFill>
                  <a:srgbClr val="284455"/>
                </a:solidFill>
              </a:rPr>
              <a:t>USE </a:t>
            </a:r>
            <a:r>
              <a:rPr sz="2667" dirty="0" smtClean="0">
                <a:solidFill>
                  <a:srgbClr val="284455"/>
                </a:solidFill>
              </a:rPr>
              <a:t>CASE</a:t>
            </a:r>
            <a:r>
              <a:rPr sz="2667" spc="-127" dirty="0" smtClean="0">
                <a:solidFill>
                  <a:srgbClr val="284455"/>
                </a:solidFill>
              </a:rPr>
              <a:t> </a:t>
            </a:r>
            <a:r>
              <a:rPr sz="2667" spc="-20" dirty="0">
                <a:solidFill>
                  <a:srgbClr val="284455"/>
                </a:solidFill>
              </a:rPr>
              <a:t>CATEGORIES</a:t>
            </a:r>
            <a:endParaRPr sz="2667" dirty="0"/>
          </a:p>
        </p:txBody>
      </p:sp>
      <p:sp>
        <p:nvSpPr>
          <p:cNvPr id="8" name="object 8"/>
          <p:cNvSpPr/>
          <p:nvPr/>
        </p:nvSpPr>
        <p:spPr>
          <a:xfrm>
            <a:off x="442976" y="3281680"/>
            <a:ext cx="1558713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78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42976" y="3992880"/>
            <a:ext cx="1558713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78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42976" y="3637280"/>
            <a:ext cx="1558713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781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485392" y="3336543"/>
            <a:ext cx="453813" cy="246380"/>
          </a:xfrm>
          <a:custGeom>
            <a:avLst/>
            <a:gdLst/>
            <a:ahLst/>
            <a:cxnLst/>
            <a:rect l="l" t="t" r="r" b="b"/>
            <a:pathLst>
              <a:path w="340359" h="184785">
                <a:moveTo>
                  <a:pt x="0" y="184404"/>
                </a:moveTo>
                <a:lnTo>
                  <a:pt x="339852" y="184404"/>
                </a:lnTo>
                <a:lnTo>
                  <a:pt x="339852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85649" y="3336543"/>
            <a:ext cx="451273" cy="246380"/>
          </a:xfrm>
          <a:custGeom>
            <a:avLst/>
            <a:gdLst/>
            <a:ahLst/>
            <a:cxnLst/>
            <a:rect l="l" t="t" r="r" b="b"/>
            <a:pathLst>
              <a:path w="338455" h="184785">
                <a:moveTo>
                  <a:pt x="0" y="184404"/>
                </a:moveTo>
                <a:lnTo>
                  <a:pt x="338328" y="184404"/>
                </a:lnTo>
                <a:lnTo>
                  <a:pt x="338328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84351" y="3449998"/>
            <a:ext cx="702733" cy="414020"/>
          </a:xfrm>
          <a:custGeom>
            <a:avLst/>
            <a:gdLst/>
            <a:ahLst/>
            <a:cxnLst/>
            <a:rect l="l" t="t" r="r" b="b"/>
            <a:pathLst>
              <a:path w="527050" h="310514">
                <a:moveTo>
                  <a:pt x="72186" y="234187"/>
                </a:moveTo>
                <a:lnTo>
                  <a:pt x="0" y="279400"/>
                </a:lnTo>
                <a:lnTo>
                  <a:pt x="79514" y="310006"/>
                </a:lnTo>
                <a:lnTo>
                  <a:pt x="76568" y="279526"/>
                </a:lnTo>
                <a:lnTo>
                  <a:pt x="64249" y="279526"/>
                </a:lnTo>
                <a:lnTo>
                  <a:pt x="62153" y="267081"/>
                </a:lnTo>
                <a:lnTo>
                  <a:pt x="75156" y="264910"/>
                </a:lnTo>
                <a:lnTo>
                  <a:pt x="72186" y="234187"/>
                </a:lnTo>
                <a:close/>
              </a:path>
              <a:path w="527050" h="310514">
                <a:moveTo>
                  <a:pt x="75156" y="264910"/>
                </a:moveTo>
                <a:lnTo>
                  <a:pt x="62153" y="267081"/>
                </a:lnTo>
                <a:lnTo>
                  <a:pt x="64249" y="279526"/>
                </a:lnTo>
                <a:lnTo>
                  <a:pt x="76375" y="277521"/>
                </a:lnTo>
                <a:lnTo>
                  <a:pt x="75156" y="264910"/>
                </a:lnTo>
                <a:close/>
              </a:path>
              <a:path w="527050" h="310514">
                <a:moveTo>
                  <a:pt x="76375" y="277521"/>
                </a:moveTo>
                <a:lnTo>
                  <a:pt x="64249" y="279526"/>
                </a:lnTo>
                <a:lnTo>
                  <a:pt x="76568" y="279526"/>
                </a:lnTo>
                <a:lnTo>
                  <a:pt x="76375" y="277521"/>
                </a:lnTo>
                <a:close/>
              </a:path>
              <a:path w="527050" h="310514">
                <a:moveTo>
                  <a:pt x="95223" y="261560"/>
                </a:moveTo>
                <a:lnTo>
                  <a:pt x="75156" y="264910"/>
                </a:lnTo>
                <a:lnTo>
                  <a:pt x="76375" y="277521"/>
                </a:lnTo>
                <a:lnTo>
                  <a:pt x="98043" y="273938"/>
                </a:lnTo>
                <a:lnTo>
                  <a:pt x="121196" y="267588"/>
                </a:lnTo>
                <a:lnTo>
                  <a:pt x="138850" y="261619"/>
                </a:lnTo>
                <a:lnTo>
                  <a:pt x="95008" y="261619"/>
                </a:lnTo>
                <a:lnTo>
                  <a:pt x="95223" y="261560"/>
                </a:lnTo>
                <a:close/>
              </a:path>
              <a:path w="527050" h="310514">
                <a:moveTo>
                  <a:pt x="95631" y="261493"/>
                </a:moveTo>
                <a:lnTo>
                  <a:pt x="95223" y="261560"/>
                </a:lnTo>
                <a:lnTo>
                  <a:pt x="95008" y="261619"/>
                </a:lnTo>
                <a:lnTo>
                  <a:pt x="95631" y="261493"/>
                </a:lnTo>
                <a:close/>
              </a:path>
              <a:path w="527050" h="310514">
                <a:moveTo>
                  <a:pt x="139225" y="261493"/>
                </a:moveTo>
                <a:lnTo>
                  <a:pt x="95631" y="261493"/>
                </a:lnTo>
                <a:lnTo>
                  <a:pt x="95008" y="261619"/>
                </a:lnTo>
                <a:lnTo>
                  <a:pt x="138850" y="261619"/>
                </a:lnTo>
                <a:lnTo>
                  <a:pt x="139225" y="261493"/>
                </a:lnTo>
                <a:close/>
              </a:path>
              <a:path w="527050" h="310514">
                <a:moveTo>
                  <a:pt x="171808" y="248157"/>
                </a:moveTo>
                <a:lnTo>
                  <a:pt x="139141" y="248157"/>
                </a:lnTo>
                <a:lnTo>
                  <a:pt x="117322" y="255524"/>
                </a:lnTo>
                <a:lnTo>
                  <a:pt x="95223" y="261560"/>
                </a:lnTo>
                <a:lnTo>
                  <a:pt x="95631" y="261493"/>
                </a:lnTo>
                <a:lnTo>
                  <a:pt x="139225" y="261493"/>
                </a:lnTo>
                <a:lnTo>
                  <a:pt x="143357" y="260095"/>
                </a:lnTo>
                <a:lnTo>
                  <a:pt x="164287" y="251713"/>
                </a:lnTo>
                <a:lnTo>
                  <a:pt x="171808" y="248157"/>
                </a:lnTo>
                <a:close/>
              </a:path>
              <a:path w="527050" h="310514">
                <a:moveTo>
                  <a:pt x="117678" y="255396"/>
                </a:moveTo>
                <a:lnTo>
                  <a:pt x="117215" y="255524"/>
                </a:lnTo>
                <a:lnTo>
                  <a:pt x="117678" y="255396"/>
                </a:lnTo>
                <a:close/>
              </a:path>
              <a:path w="527050" h="310514">
                <a:moveTo>
                  <a:pt x="188150" y="240029"/>
                </a:moveTo>
                <a:lnTo>
                  <a:pt x="159359" y="240029"/>
                </a:lnTo>
                <a:lnTo>
                  <a:pt x="138894" y="248241"/>
                </a:lnTo>
                <a:lnTo>
                  <a:pt x="139141" y="248157"/>
                </a:lnTo>
                <a:lnTo>
                  <a:pt x="171808" y="248157"/>
                </a:lnTo>
                <a:lnTo>
                  <a:pt x="183895" y="242443"/>
                </a:lnTo>
                <a:lnTo>
                  <a:pt x="188150" y="240029"/>
                </a:lnTo>
                <a:close/>
              </a:path>
              <a:path w="527050" h="310514">
                <a:moveTo>
                  <a:pt x="178244" y="231012"/>
                </a:moveTo>
                <a:lnTo>
                  <a:pt x="159004" y="240156"/>
                </a:lnTo>
                <a:lnTo>
                  <a:pt x="159359" y="240029"/>
                </a:lnTo>
                <a:lnTo>
                  <a:pt x="188150" y="240029"/>
                </a:lnTo>
                <a:lnTo>
                  <a:pt x="202031" y="232156"/>
                </a:lnTo>
                <a:lnTo>
                  <a:pt x="203359" y="231266"/>
                </a:lnTo>
                <a:lnTo>
                  <a:pt x="177850" y="231266"/>
                </a:lnTo>
                <a:lnTo>
                  <a:pt x="178244" y="231012"/>
                </a:lnTo>
                <a:close/>
              </a:path>
              <a:path w="527050" h="310514">
                <a:moveTo>
                  <a:pt x="218351" y="221233"/>
                </a:moveTo>
                <a:lnTo>
                  <a:pt x="195567" y="221233"/>
                </a:lnTo>
                <a:lnTo>
                  <a:pt x="195160" y="221487"/>
                </a:lnTo>
                <a:lnTo>
                  <a:pt x="177850" y="231266"/>
                </a:lnTo>
                <a:lnTo>
                  <a:pt x="203359" y="231266"/>
                </a:lnTo>
                <a:lnTo>
                  <a:pt x="218351" y="221233"/>
                </a:lnTo>
                <a:close/>
              </a:path>
              <a:path w="527050" h="310514">
                <a:moveTo>
                  <a:pt x="195388" y="221335"/>
                </a:moveTo>
                <a:lnTo>
                  <a:pt x="195118" y="221487"/>
                </a:lnTo>
                <a:lnTo>
                  <a:pt x="195388" y="221335"/>
                </a:lnTo>
                <a:close/>
              </a:path>
              <a:path w="527050" h="310514">
                <a:moveTo>
                  <a:pt x="231442" y="210819"/>
                </a:moveTo>
                <a:lnTo>
                  <a:pt x="211061" y="210819"/>
                </a:lnTo>
                <a:lnTo>
                  <a:pt x="195388" y="221335"/>
                </a:lnTo>
                <a:lnTo>
                  <a:pt x="195567" y="221233"/>
                </a:lnTo>
                <a:lnTo>
                  <a:pt x="218351" y="221233"/>
                </a:lnTo>
                <a:lnTo>
                  <a:pt x="231442" y="210819"/>
                </a:lnTo>
                <a:close/>
              </a:path>
              <a:path w="527050" h="310514">
                <a:moveTo>
                  <a:pt x="242775" y="199897"/>
                </a:moveTo>
                <a:lnTo>
                  <a:pt x="224739" y="199897"/>
                </a:lnTo>
                <a:lnTo>
                  <a:pt x="224307" y="200278"/>
                </a:lnTo>
                <a:lnTo>
                  <a:pt x="210642" y="211074"/>
                </a:lnTo>
                <a:lnTo>
                  <a:pt x="211061" y="210819"/>
                </a:lnTo>
                <a:lnTo>
                  <a:pt x="231442" y="210819"/>
                </a:lnTo>
                <a:lnTo>
                  <a:pt x="232879" y="209676"/>
                </a:lnTo>
                <a:lnTo>
                  <a:pt x="239356" y="203453"/>
                </a:lnTo>
                <a:lnTo>
                  <a:pt x="242775" y="199897"/>
                </a:lnTo>
                <a:close/>
              </a:path>
              <a:path w="527050" h="310514">
                <a:moveTo>
                  <a:pt x="224534" y="200060"/>
                </a:moveTo>
                <a:lnTo>
                  <a:pt x="224258" y="200278"/>
                </a:lnTo>
                <a:lnTo>
                  <a:pt x="224534" y="200060"/>
                </a:lnTo>
                <a:close/>
              </a:path>
              <a:path w="527050" h="310514">
                <a:moveTo>
                  <a:pt x="224739" y="199897"/>
                </a:moveTo>
                <a:lnTo>
                  <a:pt x="224534" y="200060"/>
                </a:lnTo>
                <a:lnTo>
                  <a:pt x="224307" y="200278"/>
                </a:lnTo>
                <a:lnTo>
                  <a:pt x="224739" y="199897"/>
                </a:lnTo>
                <a:close/>
              </a:path>
              <a:path w="527050" h="310514">
                <a:moveTo>
                  <a:pt x="252322" y="188594"/>
                </a:moveTo>
                <a:lnTo>
                  <a:pt x="236042" y="188594"/>
                </a:lnTo>
                <a:lnTo>
                  <a:pt x="235711" y="188975"/>
                </a:lnTo>
                <a:lnTo>
                  <a:pt x="230327" y="194563"/>
                </a:lnTo>
                <a:lnTo>
                  <a:pt x="224534" y="200060"/>
                </a:lnTo>
                <a:lnTo>
                  <a:pt x="224739" y="199897"/>
                </a:lnTo>
                <a:lnTo>
                  <a:pt x="242775" y="199897"/>
                </a:lnTo>
                <a:lnTo>
                  <a:pt x="245338" y="197231"/>
                </a:lnTo>
                <a:lnTo>
                  <a:pt x="250659" y="190881"/>
                </a:lnTo>
                <a:lnTo>
                  <a:pt x="252322" y="188594"/>
                </a:lnTo>
                <a:close/>
              </a:path>
              <a:path w="527050" h="310514">
                <a:moveTo>
                  <a:pt x="230504" y="194309"/>
                </a:moveTo>
                <a:lnTo>
                  <a:pt x="230241" y="194563"/>
                </a:lnTo>
                <a:lnTo>
                  <a:pt x="230504" y="194309"/>
                </a:lnTo>
                <a:close/>
              </a:path>
              <a:path w="527050" h="310514">
                <a:moveTo>
                  <a:pt x="235931" y="188710"/>
                </a:moveTo>
                <a:lnTo>
                  <a:pt x="235677" y="188975"/>
                </a:lnTo>
                <a:lnTo>
                  <a:pt x="235931" y="188710"/>
                </a:lnTo>
                <a:close/>
              </a:path>
              <a:path w="527050" h="310514">
                <a:moveTo>
                  <a:pt x="256335" y="182879"/>
                </a:moveTo>
                <a:lnTo>
                  <a:pt x="240753" y="182879"/>
                </a:lnTo>
                <a:lnTo>
                  <a:pt x="235931" y="188710"/>
                </a:lnTo>
                <a:lnTo>
                  <a:pt x="252322" y="188594"/>
                </a:lnTo>
                <a:lnTo>
                  <a:pt x="255371" y="184403"/>
                </a:lnTo>
                <a:lnTo>
                  <a:pt x="256335" y="182879"/>
                </a:lnTo>
                <a:close/>
              </a:path>
              <a:path w="527050" h="310514">
                <a:moveTo>
                  <a:pt x="259945" y="177037"/>
                </a:moveTo>
                <a:lnTo>
                  <a:pt x="245008" y="177037"/>
                </a:lnTo>
                <a:lnTo>
                  <a:pt x="244754" y="177419"/>
                </a:lnTo>
                <a:lnTo>
                  <a:pt x="240538" y="183133"/>
                </a:lnTo>
                <a:lnTo>
                  <a:pt x="240753" y="182879"/>
                </a:lnTo>
                <a:lnTo>
                  <a:pt x="256335" y="182879"/>
                </a:lnTo>
                <a:lnTo>
                  <a:pt x="259549" y="177800"/>
                </a:lnTo>
                <a:lnTo>
                  <a:pt x="259945" y="177037"/>
                </a:lnTo>
                <a:close/>
              </a:path>
              <a:path w="527050" h="310514">
                <a:moveTo>
                  <a:pt x="244932" y="177141"/>
                </a:moveTo>
                <a:lnTo>
                  <a:pt x="244728" y="177419"/>
                </a:lnTo>
                <a:lnTo>
                  <a:pt x="244932" y="177141"/>
                </a:lnTo>
                <a:close/>
              </a:path>
              <a:path w="527050" h="310514">
                <a:moveTo>
                  <a:pt x="262910" y="171322"/>
                </a:moveTo>
                <a:lnTo>
                  <a:pt x="248666" y="171322"/>
                </a:lnTo>
                <a:lnTo>
                  <a:pt x="244932" y="177141"/>
                </a:lnTo>
                <a:lnTo>
                  <a:pt x="259945" y="177037"/>
                </a:lnTo>
                <a:lnTo>
                  <a:pt x="262910" y="171322"/>
                </a:lnTo>
                <a:close/>
              </a:path>
              <a:path w="527050" h="310514">
                <a:moveTo>
                  <a:pt x="265329" y="165481"/>
                </a:moveTo>
                <a:lnTo>
                  <a:pt x="251625" y="165481"/>
                </a:lnTo>
                <a:lnTo>
                  <a:pt x="251396" y="165988"/>
                </a:lnTo>
                <a:lnTo>
                  <a:pt x="248386" y="171703"/>
                </a:lnTo>
                <a:lnTo>
                  <a:pt x="248666" y="171322"/>
                </a:lnTo>
                <a:lnTo>
                  <a:pt x="262910" y="171322"/>
                </a:lnTo>
                <a:lnTo>
                  <a:pt x="263042" y="171069"/>
                </a:lnTo>
                <a:lnTo>
                  <a:pt x="265329" y="165481"/>
                </a:lnTo>
                <a:close/>
              </a:path>
              <a:path w="527050" h="310514">
                <a:moveTo>
                  <a:pt x="251520" y="165681"/>
                </a:moveTo>
                <a:lnTo>
                  <a:pt x="251360" y="165988"/>
                </a:lnTo>
                <a:lnTo>
                  <a:pt x="251520" y="165681"/>
                </a:lnTo>
                <a:close/>
              </a:path>
              <a:path w="527050" h="310514">
                <a:moveTo>
                  <a:pt x="251625" y="165481"/>
                </a:moveTo>
                <a:lnTo>
                  <a:pt x="251520" y="165681"/>
                </a:lnTo>
                <a:lnTo>
                  <a:pt x="251396" y="165988"/>
                </a:lnTo>
                <a:lnTo>
                  <a:pt x="251625" y="165481"/>
                </a:lnTo>
                <a:close/>
              </a:path>
              <a:path w="527050" h="310514">
                <a:moveTo>
                  <a:pt x="267130" y="159638"/>
                </a:moveTo>
                <a:lnTo>
                  <a:pt x="253961" y="159638"/>
                </a:lnTo>
                <a:lnTo>
                  <a:pt x="253733" y="160400"/>
                </a:lnTo>
                <a:lnTo>
                  <a:pt x="251520" y="165681"/>
                </a:lnTo>
                <a:lnTo>
                  <a:pt x="251625" y="165481"/>
                </a:lnTo>
                <a:lnTo>
                  <a:pt x="265329" y="165481"/>
                </a:lnTo>
                <a:lnTo>
                  <a:pt x="265849" y="164210"/>
                </a:lnTo>
                <a:lnTo>
                  <a:pt x="267130" y="159638"/>
                </a:lnTo>
                <a:close/>
              </a:path>
              <a:path w="527050" h="310514">
                <a:moveTo>
                  <a:pt x="253909" y="159769"/>
                </a:moveTo>
                <a:lnTo>
                  <a:pt x="253654" y="160400"/>
                </a:lnTo>
                <a:lnTo>
                  <a:pt x="253909" y="159769"/>
                </a:lnTo>
                <a:close/>
              </a:path>
              <a:path w="527050" h="310514">
                <a:moveTo>
                  <a:pt x="253961" y="159638"/>
                </a:moveTo>
                <a:lnTo>
                  <a:pt x="253909" y="159769"/>
                </a:lnTo>
                <a:lnTo>
                  <a:pt x="253733" y="160400"/>
                </a:lnTo>
                <a:lnTo>
                  <a:pt x="253961" y="159638"/>
                </a:lnTo>
                <a:close/>
              </a:path>
              <a:path w="527050" h="310514">
                <a:moveTo>
                  <a:pt x="268420" y="153924"/>
                </a:moveTo>
                <a:lnTo>
                  <a:pt x="255536" y="153924"/>
                </a:lnTo>
                <a:lnTo>
                  <a:pt x="255397" y="154558"/>
                </a:lnTo>
                <a:lnTo>
                  <a:pt x="253909" y="159769"/>
                </a:lnTo>
                <a:lnTo>
                  <a:pt x="253961" y="159638"/>
                </a:lnTo>
                <a:lnTo>
                  <a:pt x="267130" y="159638"/>
                </a:lnTo>
                <a:lnTo>
                  <a:pt x="267842" y="157099"/>
                </a:lnTo>
                <a:lnTo>
                  <a:pt x="268420" y="153924"/>
                </a:lnTo>
                <a:close/>
              </a:path>
              <a:path w="527050" h="310514">
                <a:moveTo>
                  <a:pt x="255464" y="154182"/>
                </a:moveTo>
                <a:lnTo>
                  <a:pt x="255359" y="154558"/>
                </a:lnTo>
                <a:lnTo>
                  <a:pt x="255464" y="154182"/>
                </a:lnTo>
                <a:close/>
              </a:path>
              <a:path w="527050" h="310514">
                <a:moveTo>
                  <a:pt x="255536" y="153924"/>
                </a:moveTo>
                <a:lnTo>
                  <a:pt x="255464" y="154182"/>
                </a:lnTo>
                <a:lnTo>
                  <a:pt x="255397" y="154558"/>
                </a:lnTo>
                <a:lnTo>
                  <a:pt x="255536" y="153924"/>
                </a:lnTo>
                <a:close/>
              </a:path>
              <a:path w="527050" h="310514">
                <a:moveTo>
                  <a:pt x="269226" y="148208"/>
                </a:moveTo>
                <a:lnTo>
                  <a:pt x="256539" y="148208"/>
                </a:lnTo>
                <a:lnTo>
                  <a:pt x="256451" y="148970"/>
                </a:lnTo>
                <a:lnTo>
                  <a:pt x="255464" y="154182"/>
                </a:lnTo>
                <a:lnTo>
                  <a:pt x="255536" y="153924"/>
                </a:lnTo>
                <a:lnTo>
                  <a:pt x="268420" y="153924"/>
                </a:lnTo>
                <a:lnTo>
                  <a:pt x="269113" y="150113"/>
                </a:lnTo>
                <a:lnTo>
                  <a:pt x="269226" y="148208"/>
                </a:lnTo>
                <a:close/>
              </a:path>
              <a:path w="527050" h="310514">
                <a:moveTo>
                  <a:pt x="256474" y="148570"/>
                </a:moveTo>
                <a:lnTo>
                  <a:pt x="256402" y="148970"/>
                </a:lnTo>
                <a:lnTo>
                  <a:pt x="256474" y="148570"/>
                </a:lnTo>
                <a:close/>
              </a:path>
              <a:path w="527050" h="310514">
                <a:moveTo>
                  <a:pt x="526161" y="0"/>
                </a:moveTo>
                <a:lnTo>
                  <a:pt x="476415" y="3047"/>
                </a:lnTo>
                <a:lnTo>
                  <a:pt x="428180" y="11937"/>
                </a:lnTo>
                <a:lnTo>
                  <a:pt x="382993" y="25653"/>
                </a:lnTo>
                <a:lnTo>
                  <a:pt x="342455" y="43433"/>
                </a:lnTo>
                <a:lnTo>
                  <a:pt x="307987" y="64515"/>
                </a:lnTo>
                <a:lnTo>
                  <a:pt x="275691" y="94868"/>
                </a:lnTo>
                <a:lnTo>
                  <a:pt x="257238" y="135762"/>
                </a:lnTo>
                <a:lnTo>
                  <a:pt x="256474" y="148570"/>
                </a:lnTo>
                <a:lnTo>
                  <a:pt x="256539" y="148208"/>
                </a:lnTo>
                <a:lnTo>
                  <a:pt x="269226" y="148208"/>
                </a:lnTo>
                <a:lnTo>
                  <a:pt x="269854" y="137668"/>
                </a:lnTo>
                <a:lnTo>
                  <a:pt x="269900" y="136906"/>
                </a:lnTo>
                <a:lnTo>
                  <a:pt x="270840" y="131952"/>
                </a:lnTo>
                <a:lnTo>
                  <a:pt x="270871" y="131694"/>
                </a:lnTo>
                <a:lnTo>
                  <a:pt x="270991" y="131318"/>
                </a:lnTo>
                <a:lnTo>
                  <a:pt x="272406" y="126237"/>
                </a:lnTo>
                <a:lnTo>
                  <a:pt x="272618" y="125475"/>
                </a:lnTo>
                <a:lnTo>
                  <a:pt x="274749" y="120395"/>
                </a:lnTo>
                <a:lnTo>
                  <a:pt x="274955" y="119887"/>
                </a:lnTo>
                <a:lnTo>
                  <a:pt x="277766" y="114553"/>
                </a:lnTo>
                <a:lnTo>
                  <a:pt x="281383" y="108712"/>
                </a:lnTo>
                <a:lnTo>
                  <a:pt x="285639" y="102869"/>
                </a:lnTo>
                <a:lnTo>
                  <a:pt x="290324" y="97154"/>
                </a:lnTo>
                <a:lnTo>
                  <a:pt x="290639" y="96774"/>
                </a:lnTo>
                <a:lnTo>
                  <a:pt x="295900" y="91439"/>
                </a:lnTo>
                <a:lnTo>
                  <a:pt x="302005" y="85597"/>
                </a:lnTo>
                <a:lnTo>
                  <a:pt x="315417" y="74929"/>
                </a:lnTo>
                <a:lnTo>
                  <a:pt x="315290" y="74929"/>
                </a:lnTo>
                <a:lnTo>
                  <a:pt x="330824" y="64515"/>
                </a:lnTo>
                <a:lnTo>
                  <a:pt x="331203" y="64262"/>
                </a:lnTo>
                <a:lnTo>
                  <a:pt x="348273" y="54737"/>
                </a:lnTo>
                <a:lnTo>
                  <a:pt x="348107" y="54737"/>
                </a:lnTo>
                <a:lnTo>
                  <a:pt x="367080" y="45719"/>
                </a:lnTo>
                <a:lnTo>
                  <a:pt x="387249" y="37591"/>
                </a:lnTo>
                <a:lnTo>
                  <a:pt x="409028" y="30225"/>
                </a:lnTo>
                <a:lnTo>
                  <a:pt x="431342" y="24129"/>
                </a:lnTo>
                <a:lnTo>
                  <a:pt x="431590" y="24129"/>
                </a:lnTo>
                <a:lnTo>
                  <a:pt x="454507" y="19303"/>
                </a:lnTo>
                <a:lnTo>
                  <a:pt x="454964" y="19303"/>
                </a:lnTo>
                <a:lnTo>
                  <a:pt x="478167" y="15620"/>
                </a:lnTo>
                <a:lnTo>
                  <a:pt x="479159" y="15620"/>
                </a:lnTo>
                <a:lnTo>
                  <a:pt x="502272" y="13462"/>
                </a:lnTo>
                <a:lnTo>
                  <a:pt x="501878" y="13462"/>
                </a:lnTo>
                <a:lnTo>
                  <a:pt x="526542" y="12700"/>
                </a:lnTo>
                <a:lnTo>
                  <a:pt x="526161" y="0"/>
                </a:lnTo>
                <a:close/>
              </a:path>
              <a:path w="527050" h="310514">
                <a:moveTo>
                  <a:pt x="269876" y="137306"/>
                </a:moveTo>
                <a:lnTo>
                  <a:pt x="269811" y="137668"/>
                </a:lnTo>
                <a:lnTo>
                  <a:pt x="269876" y="137306"/>
                </a:lnTo>
                <a:close/>
              </a:path>
              <a:path w="527050" h="310514">
                <a:moveTo>
                  <a:pt x="269948" y="136906"/>
                </a:moveTo>
                <a:lnTo>
                  <a:pt x="269876" y="137306"/>
                </a:lnTo>
                <a:lnTo>
                  <a:pt x="269948" y="136906"/>
                </a:lnTo>
                <a:close/>
              </a:path>
              <a:path w="527050" h="310514">
                <a:moveTo>
                  <a:pt x="270954" y="131318"/>
                </a:moveTo>
                <a:lnTo>
                  <a:pt x="270814" y="131952"/>
                </a:lnTo>
                <a:lnTo>
                  <a:pt x="270886" y="131694"/>
                </a:lnTo>
                <a:lnTo>
                  <a:pt x="270954" y="131318"/>
                </a:lnTo>
                <a:close/>
              </a:path>
              <a:path w="527050" h="310514">
                <a:moveTo>
                  <a:pt x="270886" y="131694"/>
                </a:moveTo>
                <a:lnTo>
                  <a:pt x="270814" y="131952"/>
                </a:lnTo>
                <a:lnTo>
                  <a:pt x="270886" y="131694"/>
                </a:lnTo>
                <a:close/>
              </a:path>
              <a:path w="527050" h="310514">
                <a:moveTo>
                  <a:pt x="270991" y="131318"/>
                </a:moveTo>
                <a:lnTo>
                  <a:pt x="270886" y="131694"/>
                </a:lnTo>
                <a:lnTo>
                  <a:pt x="270991" y="131318"/>
                </a:lnTo>
                <a:close/>
              </a:path>
              <a:path w="527050" h="310514">
                <a:moveTo>
                  <a:pt x="272618" y="125475"/>
                </a:moveTo>
                <a:lnTo>
                  <a:pt x="272389" y="126237"/>
                </a:lnTo>
                <a:lnTo>
                  <a:pt x="272442" y="126107"/>
                </a:lnTo>
                <a:lnTo>
                  <a:pt x="272618" y="125475"/>
                </a:lnTo>
                <a:close/>
              </a:path>
              <a:path w="527050" h="310514">
                <a:moveTo>
                  <a:pt x="272442" y="126107"/>
                </a:moveTo>
                <a:lnTo>
                  <a:pt x="272389" y="126237"/>
                </a:lnTo>
                <a:lnTo>
                  <a:pt x="272442" y="126107"/>
                </a:lnTo>
                <a:close/>
              </a:path>
              <a:path w="527050" h="310514">
                <a:moveTo>
                  <a:pt x="272697" y="125475"/>
                </a:moveTo>
                <a:lnTo>
                  <a:pt x="272442" y="126107"/>
                </a:lnTo>
                <a:lnTo>
                  <a:pt x="272697" y="125475"/>
                </a:lnTo>
                <a:close/>
              </a:path>
              <a:path w="527050" h="310514">
                <a:moveTo>
                  <a:pt x="274955" y="119887"/>
                </a:moveTo>
                <a:lnTo>
                  <a:pt x="274726" y="120395"/>
                </a:lnTo>
                <a:lnTo>
                  <a:pt x="274830" y="120195"/>
                </a:lnTo>
                <a:lnTo>
                  <a:pt x="274955" y="119887"/>
                </a:lnTo>
                <a:close/>
              </a:path>
              <a:path w="527050" h="310514">
                <a:moveTo>
                  <a:pt x="274830" y="120195"/>
                </a:moveTo>
                <a:lnTo>
                  <a:pt x="274726" y="120395"/>
                </a:lnTo>
                <a:lnTo>
                  <a:pt x="274830" y="120195"/>
                </a:lnTo>
                <a:close/>
              </a:path>
              <a:path w="527050" h="310514">
                <a:moveTo>
                  <a:pt x="274990" y="119887"/>
                </a:moveTo>
                <a:lnTo>
                  <a:pt x="274830" y="120195"/>
                </a:lnTo>
                <a:lnTo>
                  <a:pt x="274990" y="119887"/>
                </a:lnTo>
                <a:close/>
              </a:path>
              <a:path w="527050" h="310514">
                <a:moveTo>
                  <a:pt x="277964" y="114172"/>
                </a:moveTo>
                <a:lnTo>
                  <a:pt x="277710" y="114553"/>
                </a:lnTo>
                <a:lnTo>
                  <a:pt x="277964" y="114172"/>
                </a:lnTo>
                <a:close/>
              </a:path>
              <a:path w="527050" h="310514">
                <a:moveTo>
                  <a:pt x="281617" y="108338"/>
                </a:moveTo>
                <a:lnTo>
                  <a:pt x="281343" y="108712"/>
                </a:lnTo>
                <a:lnTo>
                  <a:pt x="281617" y="108338"/>
                </a:lnTo>
                <a:close/>
              </a:path>
              <a:path w="527050" h="310514">
                <a:moveTo>
                  <a:pt x="285826" y="102615"/>
                </a:moveTo>
                <a:lnTo>
                  <a:pt x="285597" y="102869"/>
                </a:lnTo>
                <a:lnTo>
                  <a:pt x="285826" y="102615"/>
                </a:lnTo>
                <a:close/>
              </a:path>
              <a:path w="527050" h="310514">
                <a:moveTo>
                  <a:pt x="290682" y="96774"/>
                </a:moveTo>
                <a:lnTo>
                  <a:pt x="290406" y="97055"/>
                </a:lnTo>
                <a:lnTo>
                  <a:pt x="290682" y="96774"/>
                </a:lnTo>
                <a:close/>
              </a:path>
              <a:path w="527050" h="310514">
                <a:moveTo>
                  <a:pt x="296024" y="91312"/>
                </a:moveTo>
                <a:lnTo>
                  <a:pt x="295808" y="91439"/>
                </a:lnTo>
                <a:lnTo>
                  <a:pt x="296024" y="91312"/>
                </a:lnTo>
                <a:close/>
              </a:path>
              <a:path w="527050" h="310514">
                <a:moveTo>
                  <a:pt x="302112" y="85597"/>
                </a:moveTo>
                <a:lnTo>
                  <a:pt x="301637" y="85978"/>
                </a:lnTo>
                <a:lnTo>
                  <a:pt x="302112" y="85597"/>
                </a:lnTo>
                <a:close/>
              </a:path>
              <a:path w="527050" h="310514">
                <a:moveTo>
                  <a:pt x="315734" y="74675"/>
                </a:moveTo>
                <a:lnTo>
                  <a:pt x="315290" y="74929"/>
                </a:lnTo>
                <a:lnTo>
                  <a:pt x="315417" y="74929"/>
                </a:lnTo>
                <a:lnTo>
                  <a:pt x="315734" y="74675"/>
                </a:lnTo>
                <a:close/>
              </a:path>
              <a:path w="527050" h="310514">
                <a:moveTo>
                  <a:pt x="331026" y="64380"/>
                </a:moveTo>
                <a:lnTo>
                  <a:pt x="330784" y="64515"/>
                </a:lnTo>
                <a:lnTo>
                  <a:pt x="331026" y="64380"/>
                </a:lnTo>
                <a:close/>
              </a:path>
              <a:path w="527050" h="310514">
                <a:moveTo>
                  <a:pt x="331238" y="64262"/>
                </a:moveTo>
                <a:lnTo>
                  <a:pt x="331026" y="64380"/>
                </a:lnTo>
                <a:lnTo>
                  <a:pt x="331238" y="64262"/>
                </a:lnTo>
                <a:close/>
              </a:path>
              <a:path w="527050" h="310514">
                <a:moveTo>
                  <a:pt x="348500" y="54609"/>
                </a:moveTo>
                <a:lnTo>
                  <a:pt x="348107" y="54737"/>
                </a:lnTo>
                <a:lnTo>
                  <a:pt x="348273" y="54737"/>
                </a:lnTo>
                <a:lnTo>
                  <a:pt x="348500" y="54609"/>
                </a:lnTo>
                <a:close/>
              </a:path>
              <a:path w="527050" h="310514">
                <a:moveTo>
                  <a:pt x="367347" y="45593"/>
                </a:moveTo>
                <a:lnTo>
                  <a:pt x="366991" y="45719"/>
                </a:lnTo>
                <a:lnTo>
                  <a:pt x="367347" y="45593"/>
                </a:lnTo>
                <a:close/>
              </a:path>
              <a:path w="527050" h="310514">
                <a:moveTo>
                  <a:pt x="409135" y="30225"/>
                </a:moveTo>
                <a:lnTo>
                  <a:pt x="408673" y="30352"/>
                </a:lnTo>
                <a:lnTo>
                  <a:pt x="409135" y="30225"/>
                </a:lnTo>
                <a:close/>
              </a:path>
              <a:path w="527050" h="310514">
                <a:moveTo>
                  <a:pt x="431590" y="24129"/>
                </a:moveTo>
                <a:lnTo>
                  <a:pt x="431342" y="24129"/>
                </a:lnTo>
                <a:lnTo>
                  <a:pt x="430987" y="24256"/>
                </a:lnTo>
                <a:lnTo>
                  <a:pt x="431590" y="24129"/>
                </a:lnTo>
                <a:close/>
              </a:path>
              <a:path w="527050" h="310514">
                <a:moveTo>
                  <a:pt x="454964" y="19303"/>
                </a:moveTo>
                <a:lnTo>
                  <a:pt x="454507" y="19303"/>
                </a:lnTo>
                <a:lnTo>
                  <a:pt x="454164" y="19431"/>
                </a:lnTo>
                <a:lnTo>
                  <a:pt x="454964" y="19303"/>
                </a:lnTo>
                <a:close/>
              </a:path>
              <a:path w="527050" h="310514">
                <a:moveTo>
                  <a:pt x="479159" y="15620"/>
                </a:moveTo>
                <a:lnTo>
                  <a:pt x="478167" y="15620"/>
                </a:lnTo>
                <a:lnTo>
                  <a:pt x="477799" y="15747"/>
                </a:lnTo>
                <a:lnTo>
                  <a:pt x="479159" y="15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30081" y="4329176"/>
            <a:ext cx="138768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d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va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n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ced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Driving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7128" y="2278889"/>
            <a:ext cx="654473" cy="642620"/>
          </a:xfrm>
          <a:custGeom>
            <a:avLst/>
            <a:gdLst/>
            <a:ahLst/>
            <a:cxnLst/>
            <a:rect l="l" t="t" r="r" b="b"/>
            <a:pathLst>
              <a:path w="490855" h="481964">
                <a:moveTo>
                  <a:pt x="245364" y="0"/>
                </a:moveTo>
                <a:lnTo>
                  <a:pt x="205562" y="3175"/>
                </a:lnTo>
                <a:lnTo>
                  <a:pt x="167805" y="12319"/>
                </a:lnTo>
                <a:lnTo>
                  <a:pt x="132600" y="26924"/>
                </a:lnTo>
                <a:lnTo>
                  <a:pt x="85686" y="57912"/>
                </a:lnTo>
                <a:lnTo>
                  <a:pt x="47332" y="98551"/>
                </a:lnTo>
                <a:lnTo>
                  <a:pt x="19278" y="147066"/>
                </a:lnTo>
                <a:lnTo>
                  <a:pt x="3213" y="201676"/>
                </a:lnTo>
                <a:lnTo>
                  <a:pt x="0" y="240792"/>
                </a:lnTo>
                <a:lnTo>
                  <a:pt x="812" y="260477"/>
                </a:lnTo>
                <a:lnTo>
                  <a:pt x="7124" y="298704"/>
                </a:lnTo>
                <a:lnTo>
                  <a:pt x="27381" y="351409"/>
                </a:lnTo>
                <a:lnTo>
                  <a:pt x="59067" y="397510"/>
                </a:lnTo>
                <a:lnTo>
                  <a:pt x="100457" y="435102"/>
                </a:lnTo>
                <a:lnTo>
                  <a:pt x="149860" y="462661"/>
                </a:lnTo>
                <a:lnTo>
                  <a:pt x="186397" y="474599"/>
                </a:lnTo>
                <a:lnTo>
                  <a:pt x="225234" y="480822"/>
                </a:lnTo>
                <a:lnTo>
                  <a:pt x="245364" y="481584"/>
                </a:lnTo>
                <a:lnTo>
                  <a:pt x="265480" y="480822"/>
                </a:lnTo>
                <a:lnTo>
                  <a:pt x="304330" y="474599"/>
                </a:lnTo>
                <a:lnTo>
                  <a:pt x="340867" y="462661"/>
                </a:lnTo>
                <a:lnTo>
                  <a:pt x="390270" y="435102"/>
                </a:lnTo>
                <a:lnTo>
                  <a:pt x="431660" y="397510"/>
                </a:lnTo>
                <a:lnTo>
                  <a:pt x="463334" y="351409"/>
                </a:lnTo>
                <a:lnTo>
                  <a:pt x="483590" y="298704"/>
                </a:lnTo>
                <a:lnTo>
                  <a:pt x="489915" y="260477"/>
                </a:lnTo>
                <a:lnTo>
                  <a:pt x="490728" y="240792"/>
                </a:lnTo>
                <a:lnTo>
                  <a:pt x="489915" y="220980"/>
                </a:lnTo>
                <a:lnTo>
                  <a:pt x="483590" y="182880"/>
                </a:lnTo>
                <a:lnTo>
                  <a:pt x="463334" y="130175"/>
                </a:lnTo>
                <a:lnTo>
                  <a:pt x="431660" y="84074"/>
                </a:lnTo>
                <a:lnTo>
                  <a:pt x="390270" y="46482"/>
                </a:lnTo>
                <a:lnTo>
                  <a:pt x="340867" y="18923"/>
                </a:lnTo>
                <a:lnTo>
                  <a:pt x="304330" y="6985"/>
                </a:lnTo>
                <a:lnTo>
                  <a:pt x="265480" y="762"/>
                </a:lnTo>
                <a:lnTo>
                  <a:pt x="245364" y="0"/>
                </a:lnTo>
                <a:close/>
              </a:path>
            </a:pathLst>
          </a:custGeom>
          <a:ln w="38100">
            <a:solidFill>
              <a:srgbClr val="2844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120580" y="2378793"/>
            <a:ext cx="211667" cy="39070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2400" b="1" spc="13" dirty="0">
                <a:solidFill>
                  <a:srgbClr val="E63312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81377" y="3281680"/>
            <a:ext cx="1558713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78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881377" y="3992880"/>
            <a:ext cx="1558713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78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881377" y="3637280"/>
            <a:ext cx="1558713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781" y="0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3720592" y="3334512"/>
            <a:ext cx="281093" cy="248073"/>
          </a:xfrm>
          <a:custGeom>
            <a:avLst/>
            <a:gdLst/>
            <a:ahLst/>
            <a:cxnLst/>
            <a:rect l="l" t="t" r="r" b="b"/>
            <a:pathLst>
              <a:path w="210819" h="186055">
                <a:moveTo>
                  <a:pt x="0" y="185927"/>
                </a:moveTo>
                <a:lnTo>
                  <a:pt x="210312" y="185927"/>
                </a:lnTo>
                <a:lnTo>
                  <a:pt x="210312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283711" y="3336543"/>
            <a:ext cx="364067" cy="246380"/>
          </a:xfrm>
          <a:custGeom>
            <a:avLst/>
            <a:gdLst/>
            <a:ahLst/>
            <a:cxnLst/>
            <a:rect l="l" t="t" r="r" b="b"/>
            <a:pathLst>
              <a:path w="273050" h="184785">
                <a:moveTo>
                  <a:pt x="0" y="184404"/>
                </a:moveTo>
                <a:lnTo>
                  <a:pt x="272795" y="184404"/>
                </a:lnTo>
                <a:lnTo>
                  <a:pt x="272795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4074160" y="3336543"/>
            <a:ext cx="364067" cy="246380"/>
          </a:xfrm>
          <a:custGeom>
            <a:avLst/>
            <a:gdLst/>
            <a:ahLst/>
            <a:cxnLst/>
            <a:rect l="l" t="t" r="r" b="b"/>
            <a:pathLst>
              <a:path w="273050" h="184785">
                <a:moveTo>
                  <a:pt x="0" y="184404"/>
                </a:moveTo>
                <a:lnTo>
                  <a:pt x="272795" y="184404"/>
                </a:lnTo>
                <a:lnTo>
                  <a:pt x="272795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881376" y="3407833"/>
            <a:ext cx="403013" cy="101600"/>
          </a:xfrm>
          <a:custGeom>
            <a:avLst/>
            <a:gdLst/>
            <a:ahLst/>
            <a:cxnLst/>
            <a:rect l="l" t="t" r="r" b="b"/>
            <a:pathLst>
              <a:path w="302260" h="76200">
                <a:moveTo>
                  <a:pt x="76200" y="0"/>
                </a:moveTo>
                <a:lnTo>
                  <a:pt x="0" y="37973"/>
                </a:lnTo>
                <a:lnTo>
                  <a:pt x="76200" y="76200"/>
                </a:lnTo>
                <a:lnTo>
                  <a:pt x="76200" y="44463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02260" h="76200">
                <a:moveTo>
                  <a:pt x="76200" y="31763"/>
                </a:moveTo>
                <a:lnTo>
                  <a:pt x="76200" y="44463"/>
                </a:lnTo>
                <a:lnTo>
                  <a:pt x="301879" y="44704"/>
                </a:lnTo>
                <a:lnTo>
                  <a:pt x="301879" y="32004"/>
                </a:lnTo>
                <a:lnTo>
                  <a:pt x="76200" y="31763"/>
                </a:lnTo>
                <a:close/>
              </a:path>
              <a:path w="302260" h="76200">
                <a:moveTo>
                  <a:pt x="63500" y="31750"/>
                </a:moveTo>
                <a:lnTo>
                  <a:pt x="63500" y="44450"/>
                </a:lnTo>
                <a:lnTo>
                  <a:pt x="76200" y="44463"/>
                </a:lnTo>
                <a:lnTo>
                  <a:pt x="76200" y="31763"/>
                </a:lnTo>
                <a:lnTo>
                  <a:pt x="63500" y="31750"/>
                </a:lnTo>
                <a:close/>
              </a:path>
              <a:path w="302260" h="76200">
                <a:moveTo>
                  <a:pt x="76200" y="31750"/>
                </a:moveTo>
                <a:lnTo>
                  <a:pt x="63500" y="31750"/>
                </a:lnTo>
                <a:lnTo>
                  <a:pt x="76200" y="3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3333497" y="2276856"/>
            <a:ext cx="654473" cy="644312"/>
          </a:xfrm>
          <a:custGeom>
            <a:avLst/>
            <a:gdLst/>
            <a:ahLst/>
            <a:cxnLst/>
            <a:rect l="l" t="t" r="r" b="b"/>
            <a:pathLst>
              <a:path w="490855" h="483235">
                <a:moveTo>
                  <a:pt x="245363" y="0"/>
                </a:moveTo>
                <a:lnTo>
                  <a:pt x="205612" y="3175"/>
                </a:lnTo>
                <a:lnTo>
                  <a:pt x="167766" y="12319"/>
                </a:lnTo>
                <a:lnTo>
                  <a:pt x="116077" y="36195"/>
                </a:lnTo>
                <a:lnTo>
                  <a:pt x="71881" y="70738"/>
                </a:lnTo>
                <a:lnTo>
                  <a:pt x="36702" y="114300"/>
                </a:lnTo>
                <a:lnTo>
                  <a:pt x="12445" y="165227"/>
                </a:lnTo>
                <a:lnTo>
                  <a:pt x="3175" y="202311"/>
                </a:lnTo>
                <a:lnTo>
                  <a:pt x="0" y="241554"/>
                </a:lnTo>
                <a:lnTo>
                  <a:pt x="761" y="261366"/>
                </a:lnTo>
                <a:lnTo>
                  <a:pt x="7111" y="299593"/>
                </a:lnTo>
                <a:lnTo>
                  <a:pt x="27431" y="352552"/>
                </a:lnTo>
                <a:lnTo>
                  <a:pt x="59054" y="398780"/>
                </a:lnTo>
                <a:lnTo>
                  <a:pt x="100456" y="436499"/>
                </a:lnTo>
                <a:lnTo>
                  <a:pt x="149859" y="464185"/>
                </a:lnTo>
                <a:lnTo>
                  <a:pt x="186435" y="476123"/>
                </a:lnTo>
                <a:lnTo>
                  <a:pt x="225297" y="482346"/>
                </a:lnTo>
                <a:lnTo>
                  <a:pt x="245363" y="483108"/>
                </a:lnTo>
                <a:lnTo>
                  <a:pt x="265429" y="482346"/>
                </a:lnTo>
                <a:lnTo>
                  <a:pt x="304291" y="476123"/>
                </a:lnTo>
                <a:lnTo>
                  <a:pt x="340867" y="464185"/>
                </a:lnTo>
                <a:lnTo>
                  <a:pt x="390270" y="436499"/>
                </a:lnTo>
                <a:lnTo>
                  <a:pt x="431672" y="398780"/>
                </a:lnTo>
                <a:lnTo>
                  <a:pt x="463295" y="352552"/>
                </a:lnTo>
                <a:lnTo>
                  <a:pt x="483615" y="299593"/>
                </a:lnTo>
                <a:lnTo>
                  <a:pt x="489965" y="261366"/>
                </a:lnTo>
                <a:lnTo>
                  <a:pt x="490727" y="241554"/>
                </a:lnTo>
                <a:lnTo>
                  <a:pt x="489965" y="221742"/>
                </a:lnTo>
                <a:lnTo>
                  <a:pt x="483615" y="183515"/>
                </a:lnTo>
                <a:lnTo>
                  <a:pt x="463295" y="130556"/>
                </a:lnTo>
                <a:lnTo>
                  <a:pt x="431672" y="84328"/>
                </a:lnTo>
                <a:lnTo>
                  <a:pt x="390270" y="46609"/>
                </a:lnTo>
                <a:lnTo>
                  <a:pt x="340867" y="18923"/>
                </a:lnTo>
                <a:lnTo>
                  <a:pt x="304291" y="6985"/>
                </a:lnTo>
                <a:lnTo>
                  <a:pt x="265429" y="762"/>
                </a:lnTo>
                <a:lnTo>
                  <a:pt x="245363" y="0"/>
                </a:lnTo>
                <a:close/>
              </a:path>
            </a:pathLst>
          </a:custGeom>
          <a:ln w="38100">
            <a:solidFill>
              <a:srgbClr val="2844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3557355" y="2377947"/>
            <a:ext cx="211667" cy="39070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2400" b="1" spc="13" dirty="0">
                <a:solidFill>
                  <a:srgbClr val="E63312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26249" y="4287283"/>
            <a:ext cx="147066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6789">
              <a:spcBef>
                <a:spcPts val="133"/>
              </a:spcBef>
            </a:pPr>
            <a:r>
              <a:rPr sz="2400" spc="-27" dirty="0">
                <a:solidFill>
                  <a:srgbClr val="284455"/>
                </a:solidFill>
                <a:latin typeface="Arial"/>
                <a:cs typeface="Arial"/>
              </a:rPr>
              <a:t>Vehicles</a:t>
            </a:r>
            <a:endParaRPr sz="2400">
              <a:latin typeface="Arial"/>
              <a:cs typeface="Arial"/>
            </a:endParaRPr>
          </a:p>
          <a:p>
            <a:pPr marL="16933">
              <a:spcBef>
                <a:spcPts val="7"/>
              </a:spcBef>
            </a:pP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Pl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a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to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o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n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i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91420" y="3340607"/>
            <a:ext cx="1034081" cy="56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6239255" y="3644393"/>
            <a:ext cx="510540" cy="254847"/>
          </a:xfrm>
          <a:custGeom>
            <a:avLst/>
            <a:gdLst/>
            <a:ahLst/>
            <a:cxnLst/>
            <a:rect l="l" t="t" r="r" b="b"/>
            <a:pathLst>
              <a:path w="382904" h="191135">
                <a:moveTo>
                  <a:pt x="0" y="0"/>
                </a:moveTo>
                <a:lnTo>
                  <a:pt x="382524" y="190626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6109207" y="3487927"/>
            <a:ext cx="640927" cy="171027"/>
          </a:xfrm>
          <a:custGeom>
            <a:avLst/>
            <a:gdLst/>
            <a:ahLst/>
            <a:cxnLst/>
            <a:rect l="l" t="t" r="r" b="b"/>
            <a:pathLst>
              <a:path w="480695" h="128269">
                <a:moveTo>
                  <a:pt x="480441" y="0"/>
                </a:moveTo>
                <a:lnTo>
                  <a:pt x="0" y="128016"/>
                </a:lnTo>
              </a:path>
            </a:pathLst>
          </a:custGeom>
          <a:ln w="198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6343338" y="3228704"/>
            <a:ext cx="470549" cy="268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6567594" y="3366686"/>
            <a:ext cx="380153" cy="375073"/>
          </a:xfrm>
          <a:custGeom>
            <a:avLst/>
            <a:gdLst/>
            <a:ahLst/>
            <a:cxnLst/>
            <a:rect l="l" t="t" r="r" b="b"/>
            <a:pathLst>
              <a:path w="285114" h="281305">
                <a:moveTo>
                  <a:pt x="56387" y="210566"/>
                </a:moveTo>
                <a:lnTo>
                  <a:pt x="0" y="274319"/>
                </a:lnTo>
                <a:lnTo>
                  <a:pt x="84835" y="281178"/>
                </a:lnTo>
                <a:lnTo>
                  <a:pt x="76086" y="259461"/>
                </a:lnTo>
                <a:lnTo>
                  <a:pt x="62483" y="259461"/>
                </a:lnTo>
                <a:lnTo>
                  <a:pt x="55244" y="241808"/>
                </a:lnTo>
                <a:lnTo>
                  <a:pt x="67024" y="236966"/>
                </a:lnTo>
                <a:lnTo>
                  <a:pt x="56387" y="210566"/>
                </a:lnTo>
                <a:close/>
              </a:path>
              <a:path w="285114" h="281305">
                <a:moveTo>
                  <a:pt x="67024" y="236966"/>
                </a:moveTo>
                <a:lnTo>
                  <a:pt x="55244" y="241808"/>
                </a:lnTo>
                <a:lnTo>
                  <a:pt x="62483" y="259461"/>
                </a:lnTo>
                <a:lnTo>
                  <a:pt x="74139" y="254628"/>
                </a:lnTo>
                <a:lnTo>
                  <a:pt x="67024" y="236966"/>
                </a:lnTo>
                <a:close/>
              </a:path>
              <a:path w="285114" h="281305">
                <a:moveTo>
                  <a:pt x="74139" y="254628"/>
                </a:moveTo>
                <a:lnTo>
                  <a:pt x="62483" y="259461"/>
                </a:lnTo>
                <a:lnTo>
                  <a:pt x="76086" y="259461"/>
                </a:lnTo>
                <a:lnTo>
                  <a:pt x="74139" y="254628"/>
                </a:lnTo>
                <a:close/>
              </a:path>
              <a:path w="285114" h="281305">
                <a:moveTo>
                  <a:pt x="98932" y="223393"/>
                </a:moveTo>
                <a:lnTo>
                  <a:pt x="75818" y="233299"/>
                </a:lnTo>
                <a:lnTo>
                  <a:pt x="67024" y="236966"/>
                </a:lnTo>
                <a:lnTo>
                  <a:pt x="74139" y="254628"/>
                </a:lnTo>
                <a:lnTo>
                  <a:pt x="83312" y="250825"/>
                </a:lnTo>
                <a:lnTo>
                  <a:pt x="106552" y="240919"/>
                </a:lnTo>
                <a:lnTo>
                  <a:pt x="130809" y="230250"/>
                </a:lnTo>
                <a:lnTo>
                  <a:pt x="145330" y="223519"/>
                </a:lnTo>
                <a:lnTo>
                  <a:pt x="98932" y="223519"/>
                </a:lnTo>
                <a:close/>
              </a:path>
              <a:path w="285114" h="281305">
                <a:moveTo>
                  <a:pt x="212520" y="190246"/>
                </a:moveTo>
                <a:lnTo>
                  <a:pt x="170941" y="190246"/>
                </a:lnTo>
                <a:lnTo>
                  <a:pt x="146938" y="201803"/>
                </a:lnTo>
                <a:lnTo>
                  <a:pt x="122808" y="212852"/>
                </a:lnTo>
                <a:lnTo>
                  <a:pt x="98932" y="223519"/>
                </a:lnTo>
                <a:lnTo>
                  <a:pt x="145330" y="223519"/>
                </a:lnTo>
                <a:lnTo>
                  <a:pt x="155193" y="218948"/>
                </a:lnTo>
                <a:lnTo>
                  <a:pt x="179324" y="207391"/>
                </a:lnTo>
                <a:lnTo>
                  <a:pt x="202310" y="195706"/>
                </a:lnTo>
                <a:lnTo>
                  <a:pt x="212520" y="190246"/>
                </a:lnTo>
                <a:close/>
              </a:path>
              <a:path w="285114" h="281305">
                <a:moveTo>
                  <a:pt x="241946" y="173100"/>
                </a:moveTo>
                <a:lnTo>
                  <a:pt x="204215" y="173100"/>
                </a:lnTo>
                <a:lnTo>
                  <a:pt x="193420" y="178816"/>
                </a:lnTo>
                <a:lnTo>
                  <a:pt x="170846" y="190291"/>
                </a:lnTo>
                <a:lnTo>
                  <a:pt x="212520" y="190246"/>
                </a:lnTo>
                <a:lnTo>
                  <a:pt x="213232" y="189865"/>
                </a:lnTo>
                <a:lnTo>
                  <a:pt x="223646" y="184023"/>
                </a:lnTo>
                <a:lnTo>
                  <a:pt x="233425" y="178308"/>
                </a:lnTo>
                <a:lnTo>
                  <a:pt x="241946" y="173100"/>
                </a:lnTo>
                <a:close/>
              </a:path>
              <a:path w="285114" h="281305">
                <a:moveTo>
                  <a:pt x="193547" y="178688"/>
                </a:moveTo>
                <a:lnTo>
                  <a:pt x="193299" y="178816"/>
                </a:lnTo>
                <a:lnTo>
                  <a:pt x="193547" y="178688"/>
                </a:lnTo>
                <a:close/>
              </a:path>
              <a:path w="285114" h="281305">
                <a:moveTo>
                  <a:pt x="264715" y="156591"/>
                </a:moveTo>
                <a:lnTo>
                  <a:pt x="232409" y="156591"/>
                </a:lnTo>
                <a:lnTo>
                  <a:pt x="223519" y="162052"/>
                </a:lnTo>
                <a:lnTo>
                  <a:pt x="213994" y="167512"/>
                </a:lnTo>
                <a:lnTo>
                  <a:pt x="214249" y="167512"/>
                </a:lnTo>
                <a:lnTo>
                  <a:pt x="203962" y="173228"/>
                </a:lnTo>
                <a:lnTo>
                  <a:pt x="204215" y="173100"/>
                </a:lnTo>
                <a:lnTo>
                  <a:pt x="241946" y="173100"/>
                </a:lnTo>
                <a:lnTo>
                  <a:pt x="242569" y="172719"/>
                </a:lnTo>
                <a:lnTo>
                  <a:pt x="250951" y="167131"/>
                </a:lnTo>
                <a:lnTo>
                  <a:pt x="258571" y="161671"/>
                </a:lnTo>
                <a:lnTo>
                  <a:pt x="264715" y="156591"/>
                </a:lnTo>
                <a:close/>
              </a:path>
              <a:path w="285114" h="281305">
                <a:moveTo>
                  <a:pt x="223646" y="161925"/>
                </a:moveTo>
                <a:lnTo>
                  <a:pt x="223427" y="162052"/>
                </a:lnTo>
                <a:lnTo>
                  <a:pt x="223646" y="161925"/>
                </a:lnTo>
                <a:close/>
              </a:path>
              <a:path w="285114" h="281305">
                <a:moveTo>
                  <a:pt x="270590" y="151384"/>
                </a:moveTo>
                <a:lnTo>
                  <a:pt x="240283" y="151384"/>
                </a:lnTo>
                <a:lnTo>
                  <a:pt x="232155" y="156718"/>
                </a:lnTo>
                <a:lnTo>
                  <a:pt x="232409" y="156591"/>
                </a:lnTo>
                <a:lnTo>
                  <a:pt x="264715" y="156591"/>
                </a:lnTo>
                <a:lnTo>
                  <a:pt x="265175" y="156210"/>
                </a:lnTo>
                <a:lnTo>
                  <a:pt x="270590" y="151384"/>
                </a:lnTo>
                <a:close/>
              </a:path>
              <a:path w="285114" h="281305">
                <a:moveTo>
                  <a:pt x="247141" y="146304"/>
                </a:moveTo>
                <a:lnTo>
                  <a:pt x="239952" y="151601"/>
                </a:lnTo>
                <a:lnTo>
                  <a:pt x="240283" y="151384"/>
                </a:lnTo>
                <a:lnTo>
                  <a:pt x="270590" y="151384"/>
                </a:lnTo>
                <a:lnTo>
                  <a:pt x="271017" y="151003"/>
                </a:lnTo>
                <a:lnTo>
                  <a:pt x="274733" y="146685"/>
                </a:lnTo>
                <a:lnTo>
                  <a:pt x="246760" y="146685"/>
                </a:lnTo>
                <a:lnTo>
                  <a:pt x="247141" y="146304"/>
                </a:lnTo>
                <a:close/>
              </a:path>
              <a:path w="285114" h="281305">
                <a:moveTo>
                  <a:pt x="280634" y="137287"/>
                </a:moveTo>
                <a:lnTo>
                  <a:pt x="257809" y="137287"/>
                </a:lnTo>
                <a:lnTo>
                  <a:pt x="257047" y="138049"/>
                </a:lnTo>
                <a:lnTo>
                  <a:pt x="252602" y="141986"/>
                </a:lnTo>
                <a:lnTo>
                  <a:pt x="246760" y="146685"/>
                </a:lnTo>
                <a:lnTo>
                  <a:pt x="274733" y="146685"/>
                </a:lnTo>
                <a:lnTo>
                  <a:pt x="275716" y="145542"/>
                </a:lnTo>
                <a:lnTo>
                  <a:pt x="279400" y="140081"/>
                </a:lnTo>
                <a:lnTo>
                  <a:pt x="280634" y="137287"/>
                </a:lnTo>
                <a:close/>
              </a:path>
              <a:path w="285114" h="281305">
                <a:moveTo>
                  <a:pt x="252983" y="141605"/>
                </a:moveTo>
                <a:lnTo>
                  <a:pt x="252517" y="141986"/>
                </a:lnTo>
                <a:lnTo>
                  <a:pt x="252983" y="141605"/>
                </a:lnTo>
                <a:close/>
              </a:path>
              <a:path w="285114" h="281305">
                <a:moveTo>
                  <a:pt x="257335" y="137715"/>
                </a:moveTo>
                <a:lnTo>
                  <a:pt x="256965" y="138049"/>
                </a:lnTo>
                <a:lnTo>
                  <a:pt x="257335" y="137715"/>
                </a:lnTo>
                <a:close/>
              </a:path>
              <a:path w="285114" h="281305">
                <a:moveTo>
                  <a:pt x="257809" y="137287"/>
                </a:moveTo>
                <a:lnTo>
                  <a:pt x="257335" y="137715"/>
                </a:lnTo>
                <a:lnTo>
                  <a:pt x="257047" y="138049"/>
                </a:lnTo>
                <a:lnTo>
                  <a:pt x="257809" y="137287"/>
                </a:lnTo>
                <a:close/>
              </a:path>
              <a:path w="285114" h="281305">
                <a:moveTo>
                  <a:pt x="282185" y="133477"/>
                </a:moveTo>
                <a:lnTo>
                  <a:pt x="260984" y="133477"/>
                </a:lnTo>
                <a:lnTo>
                  <a:pt x="257335" y="137715"/>
                </a:lnTo>
                <a:lnTo>
                  <a:pt x="257809" y="137287"/>
                </a:lnTo>
                <a:lnTo>
                  <a:pt x="280634" y="137287"/>
                </a:lnTo>
                <a:lnTo>
                  <a:pt x="281813" y="134619"/>
                </a:lnTo>
                <a:lnTo>
                  <a:pt x="282185" y="133477"/>
                </a:lnTo>
                <a:close/>
              </a:path>
              <a:path w="285114" h="281305">
                <a:moveTo>
                  <a:pt x="283260" y="130175"/>
                </a:moveTo>
                <a:lnTo>
                  <a:pt x="263143" y="130175"/>
                </a:lnTo>
                <a:lnTo>
                  <a:pt x="262381" y="131444"/>
                </a:lnTo>
                <a:lnTo>
                  <a:pt x="260237" y="134344"/>
                </a:lnTo>
                <a:lnTo>
                  <a:pt x="260984" y="133477"/>
                </a:lnTo>
                <a:lnTo>
                  <a:pt x="282185" y="133477"/>
                </a:lnTo>
                <a:lnTo>
                  <a:pt x="283260" y="130175"/>
                </a:lnTo>
                <a:close/>
              </a:path>
              <a:path w="285114" h="281305">
                <a:moveTo>
                  <a:pt x="262612" y="130937"/>
                </a:moveTo>
                <a:lnTo>
                  <a:pt x="262258" y="131444"/>
                </a:lnTo>
                <a:lnTo>
                  <a:pt x="262612" y="130937"/>
                </a:lnTo>
                <a:close/>
              </a:path>
              <a:path w="285114" h="281305">
                <a:moveTo>
                  <a:pt x="263143" y="130175"/>
                </a:moveTo>
                <a:lnTo>
                  <a:pt x="262612" y="130937"/>
                </a:lnTo>
                <a:lnTo>
                  <a:pt x="262381" y="131444"/>
                </a:lnTo>
                <a:lnTo>
                  <a:pt x="263143" y="130175"/>
                </a:lnTo>
                <a:close/>
              </a:path>
              <a:path w="285114" h="281305">
                <a:moveTo>
                  <a:pt x="283826" y="127254"/>
                </a:moveTo>
                <a:lnTo>
                  <a:pt x="264287" y="127254"/>
                </a:lnTo>
                <a:lnTo>
                  <a:pt x="263905" y="128269"/>
                </a:lnTo>
                <a:lnTo>
                  <a:pt x="262612" y="130937"/>
                </a:lnTo>
                <a:lnTo>
                  <a:pt x="263143" y="130175"/>
                </a:lnTo>
                <a:lnTo>
                  <a:pt x="283260" y="130175"/>
                </a:lnTo>
                <a:lnTo>
                  <a:pt x="283590" y="129159"/>
                </a:lnTo>
                <a:lnTo>
                  <a:pt x="283826" y="127254"/>
                </a:lnTo>
                <a:close/>
              </a:path>
              <a:path w="285114" h="281305">
                <a:moveTo>
                  <a:pt x="264083" y="127701"/>
                </a:moveTo>
                <a:lnTo>
                  <a:pt x="263825" y="128269"/>
                </a:lnTo>
                <a:lnTo>
                  <a:pt x="264083" y="127701"/>
                </a:lnTo>
                <a:close/>
              </a:path>
              <a:path w="285114" h="281305">
                <a:moveTo>
                  <a:pt x="264287" y="127254"/>
                </a:moveTo>
                <a:lnTo>
                  <a:pt x="264083" y="127701"/>
                </a:lnTo>
                <a:lnTo>
                  <a:pt x="263905" y="128269"/>
                </a:lnTo>
                <a:lnTo>
                  <a:pt x="264287" y="127254"/>
                </a:lnTo>
                <a:close/>
              </a:path>
              <a:path w="285114" h="281305">
                <a:moveTo>
                  <a:pt x="264911" y="125052"/>
                </a:moveTo>
                <a:lnTo>
                  <a:pt x="264083" y="127701"/>
                </a:lnTo>
                <a:lnTo>
                  <a:pt x="264287" y="127254"/>
                </a:lnTo>
                <a:lnTo>
                  <a:pt x="283826" y="127254"/>
                </a:lnTo>
                <a:lnTo>
                  <a:pt x="283982" y="125984"/>
                </a:lnTo>
                <a:lnTo>
                  <a:pt x="264794" y="125984"/>
                </a:lnTo>
                <a:lnTo>
                  <a:pt x="264911" y="125052"/>
                </a:lnTo>
                <a:close/>
              </a:path>
              <a:path w="285114" h="281305">
                <a:moveTo>
                  <a:pt x="265175" y="124206"/>
                </a:moveTo>
                <a:lnTo>
                  <a:pt x="264911" y="125052"/>
                </a:lnTo>
                <a:lnTo>
                  <a:pt x="264794" y="125984"/>
                </a:lnTo>
                <a:lnTo>
                  <a:pt x="265175" y="124206"/>
                </a:lnTo>
                <a:close/>
              </a:path>
              <a:path w="285114" h="281305">
                <a:moveTo>
                  <a:pt x="284202" y="124206"/>
                </a:moveTo>
                <a:lnTo>
                  <a:pt x="265175" y="124206"/>
                </a:lnTo>
                <a:lnTo>
                  <a:pt x="264794" y="125984"/>
                </a:lnTo>
                <a:lnTo>
                  <a:pt x="283982" y="125984"/>
                </a:lnTo>
                <a:lnTo>
                  <a:pt x="284202" y="124206"/>
                </a:lnTo>
                <a:close/>
              </a:path>
              <a:path w="285114" h="281305">
                <a:moveTo>
                  <a:pt x="265668" y="118999"/>
                </a:moveTo>
                <a:lnTo>
                  <a:pt x="264911" y="125052"/>
                </a:lnTo>
                <a:lnTo>
                  <a:pt x="265175" y="124206"/>
                </a:lnTo>
                <a:lnTo>
                  <a:pt x="284202" y="124206"/>
                </a:lnTo>
                <a:lnTo>
                  <a:pt x="284704" y="120142"/>
                </a:lnTo>
                <a:lnTo>
                  <a:pt x="265810" y="120142"/>
                </a:lnTo>
                <a:lnTo>
                  <a:pt x="265668" y="118999"/>
                </a:lnTo>
                <a:close/>
              </a:path>
              <a:path w="285114" h="281305">
                <a:moveTo>
                  <a:pt x="265810" y="117856"/>
                </a:moveTo>
                <a:lnTo>
                  <a:pt x="265668" y="118999"/>
                </a:lnTo>
                <a:lnTo>
                  <a:pt x="265810" y="120142"/>
                </a:lnTo>
                <a:lnTo>
                  <a:pt x="265810" y="117856"/>
                </a:lnTo>
                <a:close/>
              </a:path>
              <a:path w="285114" h="281305">
                <a:moveTo>
                  <a:pt x="284724" y="117856"/>
                </a:moveTo>
                <a:lnTo>
                  <a:pt x="265810" y="117856"/>
                </a:lnTo>
                <a:lnTo>
                  <a:pt x="265810" y="120142"/>
                </a:lnTo>
                <a:lnTo>
                  <a:pt x="284704" y="120142"/>
                </a:lnTo>
                <a:lnTo>
                  <a:pt x="284860" y="118872"/>
                </a:lnTo>
                <a:lnTo>
                  <a:pt x="284724" y="117856"/>
                </a:lnTo>
                <a:close/>
              </a:path>
              <a:path w="285114" h="281305">
                <a:moveTo>
                  <a:pt x="283941" y="112013"/>
                </a:moveTo>
                <a:lnTo>
                  <a:pt x="264794" y="112013"/>
                </a:lnTo>
                <a:lnTo>
                  <a:pt x="265302" y="114046"/>
                </a:lnTo>
                <a:lnTo>
                  <a:pt x="265048" y="114046"/>
                </a:lnTo>
                <a:lnTo>
                  <a:pt x="265668" y="118999"/>
                </a:lnTo>
                <a:lnTo>
                  <a:pt x="265810" y="117856"/>
                </a:lnTo>
                <a:lnTo>
                  <a:pt x="284724" y="117856"/>
                </a:lnTo>
                <a:lnTo>
                  <a:pt x="284213" y="114046"/>
                </a:lnTo>
                <a:lnTo>
                  <a:pt x="265302" y="114046"/>
                </a:lnTo>
                <a:lnTo>
                  <a:pt x="264924" y="113053"/>
                </a:lnTo>
                <a:lnTo>
                  <a:pt x="284080" y="113053"/>
                </a:lnTo>
                <a:lnTo>
                  <a:pt x="283941" y="112013"/>
                </a:lnTo>
                <a:close/>
              </a:path>
              <a:path w="285114" h="281305">
                <a:moveTo>
                  <a:pt x="264794" y="112013"/>
                </a:moveTo>
                <a:lnTo>
                  <a:pt x="264924" y="113053"/>
                </a:lnTo>
                <a:lnTo>
                  <a:pt x="265302" y="114046"/>
                </a:lnTo>
                <a:lnTo>
                  <a:pt x="264794" y="112013"/>
                </a:lnTo>
                <a:close/>
              </a:path>
              <a:path w="285114" h="281305">
                <a:moveTo>
                  <a:pt x="262524" y="106752"/>
                </a:moveTo>
                <a:lnTo>
                  <a:pt x="264924" y="113053"/>
                </a:lnTo>
                <a:lnTo>
                  <a:pt x="264794" y="112013"/>
                </a:lnTo>
                <a:lnTo>
                  <a:pt x="283941" y="112013"/>
                </a:lnTo>
                <a:lnTo>
                  <a:pt x="283463" y="108458"/>
                </a:lnTo>
                <a:lnTo>
                  <a:pt x="283133" y="107568"/>
                </a:lnTo>
                <a:lnTo>
                  <a:pt x="263016" y="107568"/>
                </a:lnTo>
                <a:lnTo>
                  <a:pt x="262524" y="106752"/>
                </a:lnTo>
                <a:close/>
              </a:path>
              <a:path w="285114" h="281305">
                <a:moveTo>
                  <a:pt x="262254" y="106044"/>
                </a:moveTo>
                <a:lnTo>
                  <a:pt x="262524" y="106752"/>
                </a:lnTo>
                <a:lnTo>
                  <a:pt x="263016" y="107568"/>
                </a:lnTo>
                <a:lnTo>
                  <a:pt x="262254" y="106044"/>
                </a:lnTo>
                <a:close/>
              </a:path>
              <a:path w="285114" h="281305">
                <a:moveTo>
                  <a:pt x="282566" y="106044"/>
                </a:moveTo>
                <a:lnTo>
                  <a:pt x="262254" y="106044"/>
                </a:lnTo>
                <a:lnTo>
                  <a:pt x="263016" y="107568"/>
                </a:lnTo>
                <a:lnTo>
                  <a:pt x="283133" y="107568"/>
                </a:lnTo>
                <a:lnTo>
                  <a:pt x="282566" y="106044"/>
                </a:lnTo>
                <a:close/>
              </a:path>
              <a:path w="285114" h="281305">
                <a:moveTo>
                  <a:pt x="258331" y="99800"/>
                </a:moveTo>
                <a:lnTo>
                  <a:pt x="262524" y="106752"/>
                </a:lnTo>
                <a:lnTo>
                  <a:pt x="262254" y="106044"/>
                </a:lnTo>
                <a:lnTo>
                  <a:pt x="282566" y="106044"/>
                </a:lnTo>
                <a:lnTo>
                  <a:pt x="280536" y="100584"/>
                </a:lnTo>
                <a:lnTo>
                  <a:pt x="258952" y="100584"/>
                </a:lnTo>
                <a:lnTo>
                  <a:pt x="258331" y="99800"/>
                </a:lnTo>
                <a:close/>
              </a:path>
              <a:path w="285114" h="281305">
                <a:moveTo>
                  <a:pt x="258190" y="99568"/>
                </a:moveTo>
                <a:lnTo>
                  <a:pt x="258331" y="99800"/>
                </a:lnTo>
                <a:lnTo>
                  <a:pt x="258952" y="100584"/>
                </a:lnTo>
                <a:lnTo>
                  <a:pt x="258190" y="99568"/>
                </a:lnTo>
                <a:close/>
              </a:path>
              <a:path w="285114" h="281305">
                <a:moveTo>
                  <a:pt x="280158" y="99568"/>
                </a:moveTo>
                <a:lnTo>
                  <a:pt x="258190" y="99568"/>
                </a:lnTo>
                <a:lnTo>
                  <a:pt x="258952" y="100584"/>
                </a:lnTo>
                <a:lnTo>
                  <a:pt x="280536" y="100584"/>
                </a:lnTo>
                <a:lnTo>
                  <a:pt x="280158" y="99568"/>
                </a:lnTo>
                <a:close/>
              </a:path>
              <a:path w="285114" h="281305">
                <a:moveTo>
                  <a:pt x="276231" y="92583"/>
                </a:moveTo>
                <a:lnTo>
                  <a:pt x="252602" y="92583"/>
                </a:lnTo>
                <a:lnTo>
                  <a:pt x="253237" y="93344"/>
                </a:lnTo>
                <a:lnTo>
                  <a:pt x="258331" y="99800"/>
                </a:lnTo>
                <a:lnTo>
                  <a:pt x="258190" y="99568"/>
                </a:lnTo>
                <a:lnTo>
                  <a:pt x="280158" y="99568"/>
                </a:lnTo>
                <a:lnTo>
                  <a:pt x="279780" y="98552"/>
                </a:lnTo>
                <a:lnTo>
                  <a:pt x="276231" y="92583"/>
                </a:lnTo>
                <a:close/>
              </a:path>
              <a:path w="285114" h="281305">
                <a:moveTo>
                  <a:pt x="253081" y="93186"/>
                </a:moveTo>
                <a:lnTo>
                  <a:pt x="253207" y="93344"/>
                </a:lnTo>
                <a:lnTo>
                  <a:pt x="253081" y="93186"/>
                </a:lnTo>
                <a:close/>
              </a:path>
              <a:path w="285114" h="281305">
                <a:moveTo>
                  <a:pt x="252602" y="92583"/>
                </a:moveTo>
                <a:lnTo>
                  <a:pt x="253081" y="93186"/>
                </a:lnTo>
                <a:lnTo>
                  <a:pt x="253237" y="93344"/>
                </a:lnTo>
                <a:lnTo>
                  <a:pt x="252602" y="92583"/>
                </a:lnTo>
                <a:close/>
              </a:path>
              <a:path w="285114" h="281305">
                <a:moveTo>
                  <a:pt x="245363" y="85343"/>
                </a:moveTo>
                <a:lnTo>
                  <a:pt x="253081" y="93186"/>
                </a:lnTo>
                <a:lnTo>
                  <a:pt x="252602" y="92583"/>
                </a:lnTo>
                <a:lnTo>
                  <a:pt x="276231" y="92583"/>
                </a:lnTo>
                <a:lnTo>
                  <a:pt x="274192" y="89154"/>
                </a:lnTo>
                <a:lnTo>
                  <a:pt x="271560" y="85852"/>
                </a:lnTo>
                <a:lnTo>
                  <a:pt x="245999" y="85852"/>
                </a:lnTo>
                <a:lnTo>
                  <a:pt x="245363" y="85343"/>
                </a:lnTo>
                <a:close/>
              </a:path>
              <a:path w="285114" h="281305">
                <a:moveTo>
                  <a:pt x="257194" y="70358"/>
                </a:moveTo>
                <a:lnTo>
                  <a:pt x="226821" y="70358"/>
                </a:lnTo>
                <a:lnTo>
                  <a:pt x="227329" y="70738"/>
                </a:lnTo>
                <a:lnTo>
                  <a:pt x="237108" y="78231"/>
                </a:lnTo>
                <a:lnTo>
                  <a:pt x="245999" y="85852"/>
                </a:lnTo>
                <a:lnTo>
                  <a:pt x="271560" y="85852"/>
                </a:lnTo>
                <a:lnTo>
                  <a:pt x="267207" y="80391"/>
                </a:lnTo>
                <a:lnTo>
                  <a:pt x="258699" y="71628"/>
                </a:lnTo>
                <a:lnTo>
                  <a:pt x="257194" y="70358"/>
                </a:lnTo>
                <a:close/>
              </a:path>
              <a:path w="285114" h="281305">
                <a:moveTo>
                  <a:pt x="236727" y="77978"/>
                </a:moveTo>
                <a:lnTo>
                  <a:pt x="237027" y="78231"/>
                </a:lnTo>
                <a:lnTo>
                  <a:pt x="236727" y="77978"/>
                </a:lnTo>
                <a:close/>
              </a:path>
              <a:path w="285114" h="281305">
                <a:moveTo>
                  <a:pt x="227227" y="70668"/>
                </a:moveTo>
                <a:close/>
              </a:path>
              <a:path w="285114" h="281305">
                <a:moveTo>
                  <a:pt x="248263" y="62865"/>
                </a:moveTo>
                <a:lnTo>
                  <a:pt x="215900" y="62865"/>
                </a:lnTo>
                <a:lnTo>
                  <a:pt x="227227" y="70668"/>
                </a:lnTo>
                <a:lnTo>
                  <a:pt x="226821" y="70358"/>
                </a:lnTo>
                <a:lnTo>
                  <a:pt x="257194" y="70358"/>
                </a:lnTo>
                <a:lnTo>
                  <a:pt x="248919" y="63373"/>
                </a:lnTo>
                <a:lnTo>
                  <a:pt x="248263" y="62865"/>
                </a:lnTo>
                <a:close/>
              </a:path>
              <a:path w="285114" h="281305">
                <a:moveTo>
                  <a:pt x="143890" y="0"/>
                </a:moveTo>
                <a:lnTo>
                  <a:pt x="134874" y="16763"/>
                </a:lnTo>
                <a:lnTo>
                  <a:pt x="177672" y="39878"/>
                </a:lnTo>
                <a:lnTo>
                  <a:pt x="191134" y="47625"/>
                </a:lnTo>
                <a:lnTo>
                  <a:pt x="204088" y="55372"/>
                </a:lnTo>
                <a:lnTo>
                  <a:pt x="216153" y="63118"/>
                </a:lnTo>
                <a:lnTo>
                  <a:pt x="215900" y="62865"/>
                </a:lnTo>
                <a:lnTo>
                  <a:pt x="248263" y="62865"/>
                </a:lnTo>
                <a:lnTo>
                  <a:pt x="213994" y="39116"/>
                </a:lnTo>
                <a:lnTo>
                  <a:pt x="172846" y="15493"/>
                </a:lnTo>
                <a:lnTo>
                  <a:pt x="143890" y="0"/>
                </a:lnTo>
                <a:close/>
              </a:path>
              <a:path w="285114" h="281305">
                <a:moveTo>
                  <a:pt x="203834" y="55244"/>
                </a:moveTo>
                <a:lnTo>
                  <a:pt x="204033" y="55372"/>
                </a:lnTo>
                <a:lnTo>
                  <a:pt x="203834" y="55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5769864" y="2276856"/>
            <a:ext cx="654473" cy="644312"/>
          </a:xfrm>
          <a:custGeom>
            <a:avLst/>
            <a:gdLst/>
            <a:ahLst/>
            <a:cxnLst/>
            <a:rect l="l" t="t" r="r" b="b"/>
            <a:pathLst>
              <a:path w="490854" h="483235">
                <a:moveTo>
                  <a:pt x="245363" y="0"/>
                </a:moveTo>
                <a:lnTo>
                  <a:pt x="205612" y="3175"/>
                </a:lnTo>
                <a:lnTo>
                  <a:pt x="167766" y="12319"/>
                </a:lnTo>
                <a:lnTo>
                  <a:pt x="116077" y="36195"/>
                </a:lnTo>
                <a:lnTo>
                  <a:pt x="71881" y="70738"/>
                </a:lnTo>
                <a:lnTo>
                  <a:pt x="36702" y="114300"/>
                </a:lnTo>
                <a:lnTo>
                  <a:pt x="12446" y="165227"/>
                </a:lnTo>
                <a:lnTo>
                  <a:pt x="3175" y="202311"/>
                </a:lnTo>
                <a:lnTo>
                  <a:pt x="0" y="241554"/>
                </a:lnTo>
                <a:lnTo>
                  <a:pt x="762" y="261366"/>
                </a:lnTo>
                <a:lnTo>
                  <a:pt x="7112" y="299593"/>
                </a:lnTo>
                <a:lnTo>
                  <a:pt x="27431" y="352552"/>
                </a:lnTo>
                <a:lnTo>
                  <a:pt x="59054" y="398780"/>
                </a:lnTo>
                <a:lnTo>
                  <a:pt x="100456" y="436499"/>
                </a:lnTo>
                <a:lnTo>
                  <a:pt x="149860" y="464185"/>
                </a:lnTo>
                <a:lnTo>
                  <a:pt x="186436" y="476123"/>
                </a:lnTo>
                <a:lnTo>
                  <a:pt x="225298" y="482346"/>
                </a:lnTo>
                <a:lnTo>
                  <a:pt x="245363" y="483108"/>
                </a:lnTo>
                <a:lnTo>
                  <a:pt x="265429" y="482346"/>
                </a:lnTo>
                <a:lnTo>
                  <a:pt x="304291" y="476123"/>
                </a:lnTo>
                <a:lnTo>
                  <a:pt x="340867" y="464185"/>
                </a:lnTo>
                <a:lnTo>
                  <a:pt x="390271" y="436499"/>
                </a:lnTo>
                <a:lnTo>
                  <a:pt x="431673" y="398780"/>
                </a:lnTo>
                <a:lnTo>
                  <a:pt x="463296" y="352552"/>
                </a:lnTo>
                <a:lnTo>
                  <a:pt x="483615" y="299593"/>
                </a:lnTo>
                <a:lnTo>
                  <a:pt x="489965" y="261366"/>
                </a:lnTo>
                <a:lnTo>
                  <a:pt x="490727" y="241554"/>
                </a:lnTo>
                <a:lnTo>
                  <a:pt x="489965" y="221742"/>
                </a:lnTo>
                <a:lnTo>
                  <a:pt x="483615" y="183515"/>
                </a:lnTo>
                <a:lnTo>
                  <a:pt x="463296" y="130556"/>
                </a:lnTo>
                <a:lnTo>
                  <a:pt x="431673" y="84328"/>
                </a:lnTo>
                <a:lnTo>
                  <a:pt x="390271" y="46609"/>
                </a:lnTo>
                <a:lnTo>
                  <a:pt x="340867" y="18923"/>
                </a:lnTo>
                <a:lnTo>
                  <a:pt x="304291" y="6985"/>
                </a:lnTo>
                <a:lnTo>
                  <a:pt x="265429" y="762"/>
                </a:lnTo>
                <a:lnTo>
                  <a:pt x="245363" y="0"/>
                </a:lnTo>
                <a:close/>
              </a:path>
            </a:pathLst>
          </a:custGeom>
          <a:ln w="38100">
            <a:solidFill>
              <a:srgbClr val="2844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5994569" y="2377947"/>
            <a:ext cx="211667" cy="39070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2400" b="1" spc="13" dirty="0">
                <a:solidFill>
                  <a:srgbClr val="E63312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38139" y="4275498"/>
            <a:ext cx="131741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99904" marR="6773" indent="-83818">
              <a:spcBef>
                <a:spcPts val="133"/>
              </a:spcBef>
            </a:pPr>
            <a:r>
              <a:rPr sz="2400" dirty="0">
                <a:solidFill>
                  <a:srgbClr val="284455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x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te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n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d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e</a:t>
            </a: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d  Sensors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24368" y="3072384"/>
            <a:ext cx="1016000" cy="101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206232" y="2276856"/>
            <a:ext cx="654473" cy="644312"/>
          </a:xfrm>
          <a:custGeom>
            <a:avLst/>
            <a:gdLst/>
            <a:ahLst/>
            <a:cxnLst/>
            <a:rect l="l" t="t" r="r" b="b"/>
            <a:pathLst>
              <a:path w="490854" h="483235">
                <a:moveTo>
                  <a:pt x="245363" y="0"/>
                </a:moveTo>
                <a:lnTo>
                  <a:pt x="205612" y="3175"/>
                </a:lnTo>
                <a:lnTo>
                  <a:pt x="167766" y="12319"/>
                </a:lnTo>
                <a:lnTo>
                  <a:pt x="116077" y="36195"/>
                </a:lnTo>
                <a:lnTo>
                  <a:pt x="71881" y="70738"/>
                </a:lnTo>
                <a:lnTo>
                  <a:pt x="36702" y="114300"/>
                </a:lnTo>
                <a:lnTo>
                  <a:pt x="12446" y="165227"/>
                </a:lnTo>
                <a:lnTo>
                  <a:pt x="3175" y="202311"/>
                </a:lnTo>
                <a:lnTo>
                  <a:pt x="0" y="241554"/>
                </a:lnTo>
                <a:lnTo>
                  <a:pt x="762" y="261366"/>
                </a:lnTo>
                <a:lnTo>
                  <a:pt x="7112" y="299593"/>
                </a:lnTo>
                <a:lnTo>
                  <a:pt x="27431" y="352552"/>
                </a:lnTo>
                <a:lnTo>
                  <a:pt x="59054" y="398780"/>
                </a:lnTo>
                <a:lnTo>
                  <a:pt x="100456" y="436499"/>
                </a:lnTo>
                <a:lnTo>
                  <a:pt x="149860" y="464185"/>
                </a:lnTo>
                <a:lnTo>
                  <a:pt x="186436" y="476123"/>
                </a:lnTo>
                <a:lnTo>
                  <a:pt x="225298" y="482346"/>
                </a:lnTo>
                <a:lnTo>
                  <a:pt x="245363" y="483108"/>
                </a:lnTo>
                <a:lnTo>
                  <a:pt x="265429" y="482346"/>
                </a:lnTo>
                <a:lnTo>
                  <a:pt x="304291" y="476123"/>
                </a:lnTo>
                <a:lnTo>
                  <a:pt x="340867" y="464185"/>
                </a:lnTo>
                <a:lnTo>
                  <a:pt x="390271" y="436499"/>
                </a:lnTo>
                <a:lnTo>
                  <a:pt x="431673" y="398780"/>
                </a:lnTo>
                <a:lnTo>
                  <a:pt x="463296" y="352552"/>
                </a:lnTo>
                <a:lnTo>
                  <a:pt x="483616" y="299593"/>
                </a:lnTo>
                <a:lnTo>
                  <a:pt x="489966" y="261366"/>
                </a:lnTo>
                <a:lnTo>
                  <a:pt x="490727" y="241554"/>
                </a:lnTo>
                <a:lnTo>
                  <a:pt x="489966" y="221742"/>
                </a:lnTo>
                <a:lnTo>
                  <a:pt x="483616" y="183515"/>
                </a:lnTo>
                <a:lnTo>
                  <a:pt x="463296" y="130556"/>
                </a:lnTo>
                <a:lnTo>
                  <a:pt x="431673" y="84328"/>
                </a:lnTo>
                <a:lnTo>
                  <a:pt x="390271" y="46609"/>
                </a:lnTo>
                <a:lnTo>
                  <a:pt x="340867" y="18923"/>
                </a:lnTo>
                <a:lnTo>
                  <a:pt x="304291" y="6985"/>
                </a:lnTo>
                <a:lnTo>
                  <a:pt x="265429" y="762"/>
                </a:lnTo>
                <a:lnTo>
                  <a:pt x="245363" y="0"/>
                </a:lnTo>
                <a:close/>
              </a:path>
            </a:pathLst>
          </a:custGeom>
          <a:ln w="38100">
            <a:solidFill>
              <a:srgbClr val="2844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 txBox="1"/>
          <p:nvPr/>
        </p:nvSpPr>
        <p:spPr>
          <a:xfrm>
            <a:off x="8431276" y="2377947"/>
            <a:ext cx="211667" cy="39070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2400" b="1" spc="13" dirty="0">
                <a:solidFill>
                  <a:srgbClr val="E63312"/>
                </a:solidFill>
                <a:latin typeface="Segoe UI"/>
                <a:cs typeface="Segoe UI"/>
              </a:rPr>
              <a:t>4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85082" y="4287283"/>
            <a:ext cx="109982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284455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284455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84455"/>
                </a:solidFill>
                <a:latin typeface="Arial"/>
                <a:cs typeface="Arial"/>
              </a:rPr>
              <a:t>m</a:t>
            </a:r>
            <a:r>
              <a:rPr sz="2400" spc="-13" dirty="0">
                <a:solidFill>
                  <a:srgbClr val="284455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84455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  <a:p>
            <a:pPr marL="75351">
              <a:spcBef>
                <a:spcPts val="7"/>
              </a:spcBef>
            </a:pP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Driving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467848" y="3796792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10465816" y="3638296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10815321" y="3786631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10813289" y="3644392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10813289" y="3481831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11172953" y="3786631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4" y="0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11181080" y="3644392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5" y="0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11172953" y="3349752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4" y="0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11181080" y="3481831"/>
            <a:ext cx="293793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345" y="0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10642601" y="2278889"/>
            <a:ext cx="654473" cy="642620"/>
          </a:xfrm>
          <a:custGeom>
            <a:avLst/>
            <a:gdLst/>
            <a:ahLst/>
            <a:cxnLst/>
            <a:rect l="l" t="t" r="r" b="b"/>
            <a:pathLst>
              <a:path w="490854" h="481964">
                <a:moveTo>
                  <a:pt x="245364" y="0"/>
                </a:moveTo>
                <a:lnTo>
                  <a:pt x="205613" y="3175"/>
                </a:lnTo>
                <a:lnTo>
                  <a:pt x="167767" y="12319"/>
                </a:lnTo>
                <a:lnTo>
                  <a:pt x="116077" y="36068"/>
                </a:lnTo>
                <a:lnTo>
                  <a:pt x="71881" y="70485"/>
                </a:lnTo>
                <a:lnTo>
                  <a:pt x="36702" y="113919"/>
                </a:lnTo>
                <a:lnTo>
                  <a:pt x="12446" y="164719"/>
                </a:lnTo>
                <a:lnTo>
                  <a:pt x="3175" y="201676"/>
                </a:lnTo>
                <a:lnTo>
                  <a:pt x="0" y="240792"/>
                </a:lnTo>
                <a:lnTo>
                  <a:pt x="761" y="260477"/>
                </a:lnTo>
                <a:lnTo>
                  <a:pt x="7111" y="298704"/>
                </a:lnTo>
                <a:lnTo>
                  <a:pt x="27431" y="351409"/>
                </a:lnTo>
                <a:lnTo>
                  <a:pt x="59054" y="397510"/>
                </a:lnTo>
                <a:lnTo>
                  <a:pt x="100456" y="435102"/>
                </a:lnTo>
                <a:lnTo>
                  <a:pt x="149859" y="462661"/>
                </a:lnTo>
                <a:lnTo>
                  <a:pt x="186435" y="474599"/>
                </a:lnTo>
                <a:lnTo>
                  <a:pt x="225298" y="480822"/>
                </a:lnTo>
                <a:lnTo>
                  <a:pt x="245364" y="481584"/>
                </a:lnTo>
                <a:lnTo>
                  <a:pt x="265429" y="480822"/>
                </a:lnTo>
                <a:lnTo>
                  <a:pt x="304292" y="474599"/>
                </a:lnTo>
                <a:lnTo>
                  <a:pt x="340868" y="462661"/>
                </a:lnTo>
                <a:lnTo>
                  <a:pt x="390271" y="435102"/>
                </a:lnTo>
                <a:lnTo>
                  <a:pt x="431673" y="397510"/>
                </a:lnTo>
                <a:lnTo>
                  <a:pt x="463296" y="351409"/>
                </a:lnTo>
                <a:lnTo>
                  <a:pt x="483616" y="298704"/>
                </a:lnTo>
                <a:lnTo>
                  <a:pt x="489966" y="260477"/>
                </a:lnTo>
                <a:lnTo>
                  <a:pt x="490727" y="240792"/>
                </a:lnTo>
                <a:lnTo>
                  <a:pt x="489966" y="220980"/>
                </a:lnTo>
                <a:lnTo>
                  <a:pt x="483616" y="182880"/>
                </a:lnTo>
                <a:lnTo>
                  <a:pt x="463296" y="130175"/>
                </a:lnTo>
                <a:lnTo>
                  <a:pt x="431673" y="84074"/>
                </a:lnTo>
                <a:lnTo>
                  <a:pt x="390271" y="46482"/>
                </a:lnTo>
                <a:lnTo>
                  <a:pt x="340868" y="18923"/>
                </a:lnTo>
                <a:lnTo>
                  <a:pt x="304292" y="6985"/>
                </a:lnTo>
                <a:lnTo>
                  <a:pt x="265429" y="762"/>
                </a:lnTo>
                <a:lnTo>
                  <a:pt x="245364" y="0"/>
                </a:lnTo>
                <a:close/>
              </a:path>
            </a:pathLst>
          </a:custGeom>
          <a:ln w="38100">
            <a:solidFill>
              <a:srgbClr val="2844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 txBox="1"/>
          <p:nvPr/>
        </p:nvSpPr>
        <p:spPr>
          <a:xfrm>
            <a:off x="10868152" y="2378793"/>
            <a:ext cx="211667" cy="390706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2400" b="1" spc="13" dirty="0">
                <a:solidFill>
                  <a:srgbClr val="E63312"/>
                </a:solidFill>
                <a:latin typeface="Segoe UI"/>
                <a:cs typeface="Segoe UI"/>
              </a:rPr>
              <a:t>5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14957" y="4287283"/>
            <a:ext cx="171196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2400" spc="-27" dirty="0">
                <a:solidFill>
                  <a:srgbClr val="284455"/>
                </a:solidFill>
                <a:latin typeface="Arial"/>
                <a:cs typeface="Arial"/>
              </a:rPr>
              <a:t>Vehicle</a:t>
            </a:r>
            <a:r>
              <a:rPr sz="2400" spc="-80" dirty="0">
                <a:solidFill>
                  <a:srgbClr val="28445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4455"/>
                </a:solidFill>
                <a:latin typeface="Arial"/>
                <a:cs typeface="Arial"/>
              </a:rPr>
              <a:t>QoS</a:t>
            </a:r>
            <a:endParaRPr sz="2400">
              <a:latin typeface="Arial"/>
              <a:cs typeface="Arial"/>
            </a:endParaRPr>
          </a:p>
          <a:p>
            <a:pPr marL="847" algn="ctr">
              <a:spcBef>
                <a:spcPts val="7"/>
              </a:spcBef>
            </a:pPr>
            <a:r>
              <a:rPr sz="2400" spc="-7" dirty="0">
                <a:solidFill>
                  <a:srgbClr val="284455"/>
                </a:solidFill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0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5G-MOBIX x-border corridors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690688"/>
            <a:ext cx="9289032" cy="39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5G-MOBIX – Six local trial sites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41" y="3528712"/>
            <a:ext cx="496699" cy="303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83" y="3508228"/>
            <a:ext cx="456812" cy="304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19" y="5988063"/>
            <a:ext cx="490775" cy="294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83" y="5971913"/>
            <a:ext cx="501817" cy="334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78" y="5963846"/>
            <a:ext cx="513907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1759264" y="3635016"/>
            <a:ext cx="439881" cy="26913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3409" y="4425112"/>
            <a:ext cx="2945771" cy="1421873"/>
            <a:chOff x="620804" y="4221087"/>
            <a:chExt cx="2945771" cy="1421873"/>
          </a:xfrm>
        </p:grpSpPr>
        <p:pic>
          <p:nvPicPr>
            <p:cNvPr id="20" name="Picture 34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620949" y="4221087"/>
              <a:ext cx="2938540" cy="5940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0804" y="4818045"/>
              <a:ext cx="2945771" cy="824915"/>
              <a:chOff x="103376" y="3929366"/>
              <a:chExt cx="10993013" cy="1639097"/>
            </a:xfrm>
          </p:grpSpPr>
          <p:pic>
            <p:nvPicPr>
              <p:cNvPr id="22" name="Grafik 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544" y="3929366"/>
                <a:ext cx="10937845" cy="1531356"/>
              </a:xfrm>
              <a:prstGeom prst="rect">
                <a:avLst/>
              </a:prstGeom>
            </p:spPr>
          </p:pic>
          <p:pic>
            <p:nvPicPr>
              <p:cNvPr id="23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376" y="4949240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24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503" y="4882601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25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432" y="5090842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26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0954" y="4961727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27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6674" y="4920075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28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602" y="4890918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29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2118" y="4761808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0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1048" y="4770136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1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0630" y="4545122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2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7159" y="4391022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3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4488" y="4374359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4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3414" y="4507632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5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7550" y="4778346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6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49855" y="4147452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7" name="Bild 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87186" y="4068728"/>
                <a:ext cx="301167" cy="391977"/>
              </a:xfrm>
              <a:prstGeom prst="rect">
                <a:avLst/>
              </a:prstGeom>
            </p:spPr>
          </p:pic>
          <p:pic>
            <p:nvPicPr>
              <p:cNvPr id="38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3104" y="5007507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39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2717" y="4990844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0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4646" y="4974181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1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2375" y="4982506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2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0377" y="4795176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3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66765" y="4770175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4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90497" y="4753512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5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20312" y="4736848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6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0760" y="4732691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7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4489" y="4716027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8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03675" y="4699365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49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7404" y="4682700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50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7075" y="4684887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51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46747" y="4673964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52" name="Bild 206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49704" y="4663042"/>
                <a:ext cx="270157" cy="351617"/>
              </a:xfrm>
              <a:prstGeom prst="rect">
                <a:avLst/>
              </a:prstGeom>
            </p:spPr>
          </p:pic>
          <p:pic>
            <p:nvPicPr>
              <p:cNvPr id="53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9847" y="5095905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54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2367" y="4966792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55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0092" y="4876186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56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8726" y="4720336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57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86659" y="4434679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58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22012" y="4283283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59" name="Bild 13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2490" y="5099433"/>
                <a:ext cx="247218" cy="321762"/>
              </a:xfrm>
              <a:prstGeom prst="rect">
                <a:avLst/>
              </a:prstGeom>
            </p:spPr>
          </p:pic>
          <p:pic>
            <p:nvPicPr>
              <p:cNvPr id="60" name="Bild 13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00965" y="4962294"/>
                <a:ext cx="247218" cy="321762"/>
              </a:xfrm>
              <a:prstGeom prst="rect">
                <a:avLst/>
              </a:prstGeom>
            </p:spPr>
          </p:pic>
          <p:pic>
            <p:nvPicPr>
              <p:cNvPr id="61" name="Bild 13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67073" y="4844983"/>
                <a:ext cx="247218" cy="321762"/>
              </a:xfrm>
              <a:prstGeom prst="rect">
                <a:avLst/>
              </a:prstGeom>
            </p:spPr>
          </p:pic>
          <p:pic>
            <p:nvPicPr>
              <p:cNvPr id="62" name="Bild 13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9979" y="4669532"/>
                <a:ext cx="247218" cy="321762"/>
              </a:xfrm>
              <a:prstGeom prst="rect">
                <a:avLst/>
              </a:prstGeom>
            </p:spPr>
          </p:pic>
          <p:pic>
            <p:nvPicPr>
              <p:cNvPr id="63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686" y="5124428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64" name="Bild 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20353" y="4163671"/>
                <a:ext cx="250159" cy="325590"/>
              </a:xfrm>
              <a:prstGeom prst="rect">
                <a:avLst/>
              </a:prstGeom>
            </p:spPr>
          </p:pic>
          <p:pic>
            <p:nvPicPr>
              <p:cNvPr id="65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0151" y="5124429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66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080" y="4932845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67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8007" y="4891194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68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9736" y="4899520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69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665" y="4882858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0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400" y="5216045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1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3648" y="4823820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2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8233" y="4706648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3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7962" y="4477582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4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0890" y="4398449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5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2618" y="4431764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6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9147" y="4565036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7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9279" y="4698309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8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2614" y="4831582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79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3951" y="4827412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80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81791" y="4288364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81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13094" y="4344960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82" name="Bild 9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688" y="4103383"/>
                <a:ext cx="270772" cy="352418"/>
              </a:xfrm>
              <a:prstGeom prst="rect">
                <a:avLst/>
              </a:prstGeom>
            </p:spPr>
          </p:pic>
          <p:pic>
            <p:nvPicPr>
              <p:cNvPr id="83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0043" y="5135600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84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8849" y="5116617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85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5063" y="5013937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86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4376" y="4886802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87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0416" y="4842473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88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11024" y="4714059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89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36339" y="4647415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90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6394" y="4483490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91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8995" y="4386208"/>
                <a:ext cx="251896" cy="327851"/>
              </a:xfrm>
              <a:prstGeom prst="rect">
                <a:avLst/>
              </a:prstGeom>
            </p:spPr>
          </p:pic>
          <p:pic>
            <p:nvPicPr>
              <p:cNvPr id="92" name="Bild 5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91600" y="4331529"/>
                <a:ext cx="251896" cy="327851"/>
              </a:xfrm>
              <a:prstGeom prst="rect">
                <a:avLst/>
              </a:prstGeom>
            </p:spPr>
          </p:pic>
        </p:grpSp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132856"/>
            <a:ext cx="2736304" cy="12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图片 10">
            <a:extLst>
              <a:ext uri="{FF2B5EF4-FFF2-40B4-BE49-F238E27FC236}">
                <a16:creationId xmlns:a16="http://schemas.microsoft.com/office/drawing/2014/main" id="{01F475A4-5E42-4F69-AC8E-AF789CCC7E7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9" y="2132857"/>
            <a:ext cx="2913748" cy="1287566"/>
          </a:xfrm>
          <a:prstGeom prst="rect">
            <a:avLst/>
          </a:prstGeom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966" y="2132856"/>
            <a:ext cx="3227537" cy="13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119" y="4381161"/>
            <a:ext cx="2739497" cy="141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03" t="21005" r="4551" b="17359"/>
          <a:stretch/>
        </p:blipFill>
        <p:spPr>
          <a:xfrm>
            <a:off x="7328482" y="4359072"/>
            <a:ext cx="3097021" cy="13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T 035-18 PPT 5G MOBIX template_v3">
  <a:themeElements>
    <a:clrScheme name="Custom 3">
      <a:dk1>
        <a:srgbClr val="000000"/>
      </a:dk1>
      <a:lt1>
        <a:srgbClr val="FFFFFF"/>
      </a:lt1>
      <a:dk2>
        <a:srgbClr val="5C8E93"/>
      </a:dk2>
      <a:lt2>
        <a:srgbClr val="E7E6E6"/>
      </a:lt2>
      <a:accent1>
        <a:srgbClr val="5C8E93"/>
      </a:accent1>
      <a:accent2>
        <a:srgbClr val="BFD1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T 035-18 PPT 5G MOBIX template" id="{D3B95214-0171-464D-A437-4B4A0B2505C0}" vid="{860A041F-29A4-3648-848E-4CAA97262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84C5EFE20B04B90650AB1330DA631" ma:contentTypeVersion="10" ma:contentTypeDescription="Create a new document." ma:contentTypeScope="" ma:versionID="dcaa8e0163b0f0316ce1fb6c0720a44b">
  <xsd:schema xmlns:xsd="http://www.w3.org/2001/XMLSchema" xmlns:xs="http://www.w3.org/2001/XMLSchema" xmlns:p="http://schemas.microsoft.com/office/2006/metadata/properties" xmlns:ns2="29f398b2-3649-4491-8b66-137d732d0bbe" targetNamespace="http://schemas.microsoft.com/office/2006/metadata/properties" ma:root="true" ma:fieldsID="a6fc43de67635332a1fe1513bdb7f540" ns2:_="">
    <xsd:import namespace="29f398b2-3649-4491-8b66-137d732d0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398b2-3649-4491-8b66-137d732d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5C2985-39AF-432A-AC4A-0A8147978816}"/>
</file>

<file path=customXml/itemProps2.xml><?xml version="1.0" encoding="utf-8"?>
<ds:datastoreItem xmlns:ds="http://schemas.openxmlformats.org/officeDocument/2006/customXml" ds:itemID="{2B039F27-DEC9-4C2D-B136-6D397F50B606}"/>
</file>

<file path=customXml/itemProps3.xml><?xml version="1.0" encoding="utf-8"?>
<ds:datastoreItem xmlns:ds="http://schemas.openxmlformats.org/officeDocument/2006/customXml" ds:itemID="{B7F1668F-1AB3-4B95-8284-4D2DC22F87D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2649</TotalTime>
  <Words>559</Words>
  <Application>Microsoft Office PowerPoint</Application>
  <PresentationFormat>Widescreen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Gill Sans</vt:lpstr>
      <vt:lpstr>Segoe UI</vt:lpstr>
      <vt:lpstr>Times New Roman</vt:lpstr>
      <vt:lpstr>Wingdings</vt:lpstr>
      <vt:lpstr>ERT 035-18 PPT 5G MOBIX template_v3</vt:lpstr>
      <vt:lpstr>5G-MOBIX  5G for Cooperative, Connected and Automated Mobility</vt:lpstr>
      <vt:lpstr>PowerPoint Presentation</vt:lpstr>
      <vt:lpstr>5G-MOBIX Objectives</vt:lpstr>
      <vt:lpstr>5G-MOBIX phases</vt:lpstr>
      <vt:lpstr>Overall concept and trial architecture </vt:lpstr>
      <vt:lpstr>OVERVIEW OF 5G-MOBIX CBC / TS</vt:lpstr>
      <vt:lpstr>3GPP USE CASE CATEGORIES</vt:lpstr>
      <vt:lpstr>5G-MOBIX x-border corridors</vt:lpstr>
      <vt:lpstr>5G-MOBIX – Six local trial sites</vt:lpstr>
      <vt:lpstr>CCAM scenarios over the trial sites</vt:lpstr>
      <vt:lpstr>PowerPoint Presentation</vt:lpstr>
      <vt:lpstr>5G-MOBIX – project information</vt:lpstr>
      <vt:lpstr>Training and capacity building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5G-MOBIX standard presentation</dc:title>
  <dc:creator>ERTICO</dc:creator>
  <cp:lastModifiedBy>Nikolaos Tsampieris</cp:lastModifiedBy>
  <cp:revision>172</cp:revision>
  <cp:lastPrinted>2014-11-13T13:38:42Z</cp:lastPrinted>
  <dcterms:created xsi:type="dcterms:W3CDTF">2017-07-11T09:07:45Z</dcterms:created>
  <dcterms:modified xsi:type="dcterms:W3CDTF">2020-05-20T20:09:54Z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0x0101005FD84C5EFE20B04B90650AB1330DA631</vt:lpwstr>
  </property>
</Properties>
</file>